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44" r:id="rId9"/>
    <p:sldId id="1815" r:id="rId10"/>
    <p:sldId id="1796" r:id="rId11"/>
    <p:sldId id="1816" r:id="rId12"/>
    <p:sldId id="1818" r:id="rId13"/>
    <p:sldId id="1825" r:id="rId14"/>
    <p:sldId id="1824" r:id="rId15"/>
    <p:sldId id="627" r:id="rId16"/>
    <p:sldId id="1817" r:id="rId17"/>
    <p:sldId id="1790" r:id="rId18"/>
    <p:sldId id="1785" r:id="rId19"/>
    <p:sldId id="1819" r:id="rId20"/>
    <p:sldId id="1821" r:id="rId21"/>
    <p:sldId id="1786" r:id="rId22"/>
    <p:sldId id="1829" r:id="rId23"/>
    <p:sldId id="1827" r:id="rId24"/>
    <p:sldId id="1828" r:id="rId25"/>
    <p:sldId id="1808" r:id="rId26"/>
    <p:sldId id="1820" r:id="rId27"/>
    <p:sldId id="628" r:id="rId28"/>
    <p:sldId id="1764" r:id="rId29"/>
    <p:sldId id="1782" r:id="rId30"/>
    <p:sldId id="1803" r:id="rId31"/>
    <p:sldId id="1802" r:id="rId32"/>
    <p:sldId id="1822" r:id="rId33"/>
    <p:sldId id="1806" r:id="rId34"/>
    <p:sldId id="1823" r:id="rId35"/>
    <p:sldId id="1826"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11/7/22 12:36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67014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11/7/22 12:36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09937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11/7/22 12:36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59257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11/7/22 12:36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7997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11/7/22 12:43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32701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11/7/22 12:36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15633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11/7/22 12:36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94009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24</a:t>
            </a:fld>
            <a:endParaRPr lang="zh-CN" altLang="en-US"/>
          </a:p>
        </p:txBody>
      </p:sp>
    </p:spTree>
    <p:extLst>
      <p:ext uri="{BB962C8B-B14F-4D97-AF65-F5344CB8AC3E}">
        <p14:creationId xmlns:p14="http://schemas.microsoft.com/office/powerpoint/2010/main" val="2162002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25</a:t>
            </a:fld>
            <a:endParaRPr lang="zh-CN" altLang="en-US"/>
          </a:p>
        </p:txBody>
      </p:sp>
    </p:spTree>
    <p:extLst>
      <p:ext uri="{BB962C8B-B14F-4D97-AF65-F5344CB8AC3E}">
        <p14:creationId xmlns:p14="http://schemas.microsoft.com/office/powerpoint/2010/main" val="1523172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26</a:t>
            </a:fld>
            <a:endParaRPr lang="zh-CN" altLang="en-US"/>
          </a:p>
        </p:txBody>
      </p:sp>
    </p:spTree>
    <p:extLst>
      <p:ext uri="{BB962C8B-B14F-4D97-AF65-F5344CB8AC3E}">
        <p14:creationId xmlns:p14="http://schemas.microsoft.com/office/powerpoint/2010/main" val="909483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tiff"/></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来个总结</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cs typeface="Arial" pitchFamily="34" charset="0"/>
              </a:rPr>
              <a:t>加速</a:t>
            </a:r>
            <a:r>
              <a:rPr lang="zh-CN" altLang="en-US" dirty="0"/>
              <a:t>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946253" y="2225841"/>
                <a:ext cx="2132700"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Microsoft YaHei" panose="020B0503020204020204" pitchFamily="34" charset="-122"/>
                        </a:rPr>
                        <m:t>𝑠𝑐𝑎𝑙𝑒</m:t>
                      </m:r>
                      <m:r>
                        <a:rPr kumimoji="1" lang="en-US" altLang="zh-CN" sz="2000" i="1">
                          <a:latin typeface="Cambria Math" panose="02040503050406030204" pitchFamily="18" charset="0"/>
                          <a:ea typeface="Microsoft YaHei" panose="020B0503020204020204" pitchFamily="34" charset="-122"/>
                        </a:rPr>
                        <m:t> </m:t>
                      </m:r>
                      <m:r>
                        <a:rPr kumimoji="1" lang="en-US" altLang="zh-CN" sz="2000" i="1">
                          <a:latin typeface="Cambria Math" panose="02040503050406030204" pitchFamily="18" charset="0"/>
                          <a:ea typeface="Microsoft YaHei" panose="020B0503020204020204" pitchFamily="34" charset="-122"/>
                        </a:rPr>
                        <m:t>𝑓𝑎𝑐𝑡𝑜𝑟</m:t>
                      </m:r>
                      <m:r>
                        <a:rPr kumimoji="1" lang="en-US" altLang="zh-CN" sz="2000" i="1">
                          <a:latin typeface="Cambria Math" panose="02040503050406030204" pitchFamily="18" charset="0"/>
                          <a:ea typeface="Microsoft YaHei" panose="020B0503020204020204" pitchFamily="34" charset="-122"/>
                        </a:rPr>
                        <m:t>=</m:t>
                      </m:r>
                      <m:f>
                        <m:fPr>
                          <m:ctrlPr>
                            <a:rPr kumimoji="1" lang="en-US" altLang="zh-CN" sz="2000" i="1">
                              <a:latin typeface="Cambria Math" panose="02040503050406030204" pitchFamily="18" charset="0"/>
                              <a:ea typeface="Microsoft YaHei" panose="020B0503020204020204" pitchFamily="34" charset="-122"/>
                            </a:rPr>
                          </m:ctrlPr>
                        </m:fPr>
                        <m:num>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𝑇</m:t>
                              </m:r>
                            </m:e>
                            <m:sub>
                              <m:r>
                                <a:rPr kumimoji="1" lang="en-US" altLang="zh-CN" sz="2000" i="1">
                                  <a:latin typeface="Cambria Math" panose="02040503050406030204" pitchFamily="18" charset="0"/>
                                  <a:ea typeface="Microsoft YaHei" panose="020B0503020204020204" pitchFamily="34" charset="-122"/>
                                </a:rPr>
                                <m:t>𝑛</m:t>
                              </m:r>
                            </m:sub>
                          </m:sSub>
                        </m:num>
                        <m:den>
                          <m:r>
                            <a:rPr kumimoji="1" lang="en-US" altLang="zh-CN" sz="2000" i="1">
                              <a:latin typeface="Cambria Math" panose="02040503050406030204" pitchFamily="18" charset="0"/>
                              <a:ea typeface="Microsoft YaHei" panose="020B0503020204020204" pitchFamily="34" charset="-122"/>
                            </a:rPr>
                            <m:t>𝑛𝑇</m:t>
                          </m:r>
                        </m:den>
                      </m:f>
                    </m:oMath>
                  </m:oMathPara>
                </a14:m>
                <a:endParaRPr kumimoji="1" lang="zh-CN" altLang="en-US" sz="20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946253" y="2225841"/>
                <a:ext cx="2132700" cy="436017"/>
              </a:xfrm>
              <a:prstGeom prst="rect">
                <a:avLst/>
              </a:prstGeom>
              <a:blipFill>
                <a:blip r:embed="rId2"/>
                <a:stretch>
                  <a:fillRect l="-1775" t="-22222" r="-1775" b="-2222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238678" y="3118293"/>
            <a:ext cx="5136334" cy="2962530"/>
          </a:xfrm>
          <a:prstGeom prst="rect">
            <a:avLst/>
          </a:prstGeom>
        </p:spPr>
      </p:pic>
      <p:sp>
        <p:nvSpPr>
          <p:cNvPr id="5" name="矩形 4">
            <a:extLst>
              <a:ext uri="{FF2B5EF4-FFF2-40B4-BE49-F238E27FC236}">
                <a16:creationId xmlns:a16="http://schemas.microsoft.com/office/drawing/2014/main" id="{2409AAFC-4297-7E47-AB19-7FADC37481D9}"/>
              </a:ext>
            </a:extLst>
          </p:cNvPr>
          <p:cNvSpPr/>
          <p:nvPr/>
        </p:nvSpPr>
        <p:spPr>
          <a:xfrm>
            <a:off x="658617" y="1517955"/>
            <a:ext cx="10928491" cy="400110"/>
          </a:xfrm>
          <a:prstGeom prst="rect">
            <a:avLst/>
          </a:prstGeom>
        </p:spPr>
        <p:txBody>
          <a:bodyPr wrap="square">
            <a:spAutoFit/>
          </a:bodyPr>
          <a:lstStyle/>
          <a:p>
            <a:r>
              <a:rPr lang="zh-CN" altLang="en-US" sz="2000" dirty="0">
                <a:solidFill>
                  <a:srgbClr val="374154"/>
                </a:solidFill>
                <a:latin typeface="+mj-ea"/>
                <a:ea typeface="+mj-ea"/>
              </a:rPr>
              <a:t>假设单设备吞吐量为</a:t>
            </a:r>
            <a:r>
              <a:rPr lang="en-US" altLang="zh-CN" sz="2000" dirty="0">
                <a:solidFill>
                  <a:srgbClr val="374154"/>
                </a:solidFill>
                <a:latin typeface="+mj-ea"/>
                <a:ea typeface="+mj-ea"/>
              </a:rPr>
              <a:t>T</a:t>
            </a:r>
            <a:r>
              <a:rPr lang="zh-CN" altLang="en-US" sz="2000" dirty="0">
                <a:solidFill>
                  <a:srgbClr val="374154"/>
                </a:solidFill>
                <a:latin typeface="+mj-ea"/>
                <a:ea typeface="+mj-ea"/>
              </a:rPr>
              <a:t>，</a:t>
            </a:r>
            <a:r>
              <a:rPr lang="en-US" altLang="zh-CN" sz="2000" dirty="0">
                <a:solidFill>
                  <a:srgbClr val="374154"/>
                </a:solidFill>
                <a:latin typeface="+mj-ea"/>
                <a:ea typeface="+mj-ea"/>
              </a:rPr>
              <a:t>n</a:t>
            </a:r>
            <a:r>
              <a:rPr lang="zh-CN" altLang="en-US" sz="2000" dirty="0">
                <a:solidFill>
                  <a:srgbClr val="374154"/>
                </a:solidFill>
                <a:latin typeface="+mj-ea"/>
                <a:ea typeface="+mj-ea"/>
              </a:rPr>
              <a:t>个设备系统的吞吐量应为</a:t>
            </a:r>
            <a:r>
              <a:rPr lang="en-US" altLang="zh-CN" sz="2000" dirty="0" err="1">
                <a:solidFill>
                  <a:srgbClr val="374154"/>
                </a:solidFill>
                <a:latin typeface="+mj-ea"/>
                <a:ea typeface="+mj-ea"/>
              </a:rPr>
              <a:t>nT</a:t>
            </a:r>
            <a:r>
              <a:rPr lang="zh-CN" altLang="en-US" sz="2000" dirty="0">
                <a:solidFill>
                  <a:srgbClr val="374154"/>
                </a:solidFill>
                <a:latin typeface="+mj-ea"/>
                <a:ea typeface="+mj-ea"/>
              </a:rPr>
              <a:t>，系统实际达到吞吐量为</a:t>
            </a:r>
            <a:r>
              <a:rPr lang="en-US" altLang="zh-CN" sz="2000" dirty="0">
                <a:solidFill>
                  <a:srgbClr val="374154"/>
                </a:solidFill>
                <a:latin typeface="+mj-ea"/>
                <a:ea typeface="+mj-ea"/>
              </a:rPr>
              <a:t>Tn</a:t>
            </a:r>
            <a:r>
              <a:rPr lang="zh-CN" altLang="en-US" sz="2000" dirty="0">
                <a:solidFill>
                  <a:srgbClr val="374154"/>
                </a:solidFill>
                <a:latin typeface="+mj-ea"/>
                <a:ea typeface="+mj-ea"/>
              </a:rPr>
              <a:t>，则加速比为：</a:t>
            </a:r>
          </a:p>
        </p:txBody>
      </p:sp>
      <p:sp>
        <p:nvSpPr>
          <p:cNvPr id="7" name="矩形 6">
            <a:extLst>
              <a:ext uri="{FF2B5EF4-FFF2-40B4-BE49-F238E27FC236}">
                <a16:creationId xmlns:a16="http://schemas.microsoft.com/office/drawing/2014/main" id="{B94087C0-5A2E-D147-A13D-6677F4BEC4DE}"/>
              </a:ext>
            </a:extLst>
          </p:cNvPr>
          <p:cNvSpPr/>
          <p:nvPr/>
        </p:nvSpPr>
        <p:spPr>
          <a:xfrm>
            <a:off x="1006430" y="4538816"/>
            <a:ext cx="1723549" cy="400110"/>
          </a:xfrm>
          <a:prstGeom prst="rect">
            <a:avLst/>
          </a:prstGeom>
        </p:spPr>
        <p:txBody>
          <a:bodyPr wrap="none">
            <a:spAutoFit/>
          </a:bodyPr>
          <a:lstStyle/>
          <a:p>
            <a:r>
              <a:rPr lang="zh-CN" altLang="en-US" sz="2000" dirty="0">
                <a:solidFill>
                  <a:srgbClr val="374154"/>
                </a:solidFill>
                <a:latin typeface="+mj-ea"/>
                <a:ea typeface="+mj-ea"/>
              </a:rPr>
              <a:t>边际效应受限</a:t>
            </a:r>
          </a:p>
        </p:txBody>
      </p:sp>
      <p:pic>
        <p:nvPicPr>
          <p:cNvPr id="4" name="图片 3">
            <a:extLst>
              <a:ext uri="{FF2B5EF4-FFF2-40B4-BE49-F238E27FC236}">
                <a16:creationId xmlns:a16="http://schemas.microsoft.com/office/drawing/2014/main" id="{EA008A5A-E652-2C4D-B1D5-4969B72783F4}"/>
              </a:ext>
            </a:extLst>
          </p:cNvPr>
          <p:cNvPicPr>
            <a:picLocks noChangeAspect="1"/>
          </p:cNvPicPr>
          <p:nvPr/>
        </p:nvPicPr>
        <p:blipFill>
          <a:blip r:embed="rId4"/>
          <a:stretch>
            <a:fillRect/>
          </a:stretch>
        </p:blipFill>
        <p:spPr>
          <a:xfrm>
            <a:off x="9302005" y="3443386"/>
            <a:ext cx="2413000" cy="2197100"/>
          </a:xfrm>
          <a:prstGeom prst="rect">
            <a:avLst/>
          </a:prstGeom>
        </p:spPr>
      </p:pic>
    </p:spTree>
    <p:extLst>
      <p:ext uri="{BB962C8B-B14F-4D97-AF65-F5344CB8AC3E}">
        <p14:creationId xmlns:p14="http://schemas.microsoft.com/office/powerpoint/2010/main" val="155796003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569157"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a:stretch>
            <a:fillRect/>
          </a:stretch>
        </p:blipFill>
        <p:spPr>
          <a:xfrm>
            <a:off x="1237841"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a:xfrm>
            <a:off x="623635" y="548680"/>
            <a:ext cx="10963473" cy="589190"/>
          </a:xfrm>
        </p:spPr>
        <p:txBody>
          <a:bodyPr/>
          <a:lstStyle/>
          <a:p>
            <a:r>
              <a:rPr lang="zh-CN" altLang="en-US" dirty="0">
                <a:solidFill>
                  <a:srgbClr val="C00000"/>
                </a:solidFill>
                <a:latin typeface="+mj-ea"/>
                <a:ea typeface="+mj-ea"/>
                <a:cs typeface="Times New Roman" panose="02020503050405090304" pitchFamily="18" charset="0"/>
              </a:rPr>
              <a:t>通讯硬件</a:t>
            </a:r>
            <a:endParaRPr lang="zh-CN" altLang="en-US" sz="2800" dirty="0">
              <a:solidFill>
                <a:srgbClr val="C00000"/>
              </a:solidFill>
              <a:latin typeface="+mj-ea"/>
              <a:ea typeface="+mj-ea"/>
              <a:cs typeface="Times New Roman" panose="02020503050405090304" pitchFamily="18" charset="0"/>
            </a:endParaRPr>
          </a:p>
        </p:txBody>
      </p:sp>
      <p:sp>
        <p:nvSpPr>
          <p:cNvPr id="10" name="内容占位符 4">
            <a:extLst>
              <a:ext uri="{FF2B5EF4-FFF2-40B4-BE49-F238E27FC236}">
                <a16:creationId xmlns:a16="http://schemas.microsoft.com/office/drawing/2014/main" id="{2D866BE7-099F-A54C-9EC3-DD193CF4527A}"/>
              </a:ext>
            </a:extLst>
          </p:cNvPr>
          <p:cNvSpPr>
            <a:spLocks noGrp="1"/>
          </p:cNvSpPr>
          <p:nvPr>
            <p:ph sz="half" idx="1"/>
          </p:nvPr>
        </p:nvSpPr>
        <p:spPr>
          <a:xfrm>
            <a:off x="6012069" y="1213710"/>
            <a:ext cx="4680521" cy="4758068"/>
          </a:xfrm>
        </p:spPr>
        <p:txBody>
          <a:bodyPr anchor="ctr"/>
          <a:lstStyle/>
          <a:p>
            <a:r>
              <a:rPr lang="zh-CN" altLang="en-US" sz="2400" dirty="0">
                <a:solidFill>
                  <a:schemeClr val="bg2">
                    <a:lumMod val="75000"/>
                  </a:schemeClr>
                </a:solidFill>
                <a:latin typeface="Gill Sans MT" panose="020B0502020104020203" pitchFamily="34" charset="0"/>
              </a:rPr>
              <a:t>机器内通信</a:t>
            </a:r>
            <a:endParaRPr lang="en-US" altLang="zh-CN" sz="2400" dirty="0">
              <a:solidFill>
                <a:schemeClr val="bg2">
                  <a:lumMod val="75000"/>
                </a:schemeClr>
              </a:solidFill>
              <a:latin typeface="Gill Sans MT" panose="020B0502020104020203" pitchFamily="34" charset="0"/>
            </a:endParaRPr>
          </a:p>
          <a:p>
            <a:pPr lvl="1"/>
            <a:r>
              <a:rPr lang="zh-CN" altLang="en-US" sz="2000" dirty="0">
                <a:solidFill>
                  <a:schemeClr val="bg2">
                    <a:lumMod val="75000"/>
                  </a:schemeClr>
                </a:solidFill>
                <a:latin typeface="Gill Sans MT" panose="020B0502020104020203" pitchFamily="34" charset="0"/>
              </a:rPr>
              <a:t>共享内存</a:t>
            </a:r>
            <a:endParaRPr lang="en-US" altLang="zh-CN" sz="2000" dirty="0">
              <a:solidFill>
                <a:schemeClr val="bg2">
                  <a:lumMod val="75000"/>
                </a:schemeClr>
              </a:solidFill>
              <a:latin typeface="Gill Sans MT" panose="020B0502020104020203" pitchFamily="34" charset="0"/>
            </a:endParaRPr>
          </a:p>
          <a:p>
            <a:pPr lvl="1"/>
            <a:r>
              <a:rPr lang="en-US" altLang="zh-CN" sz="2000" dirty="0">
                <a:solidFill>
                  <a:schemeClr val="bg2">
                    <a:lumMod val="75000"/>
                  </a:schemeClr>
                </a:solidFill>
                <a:latin typeface="Gill Sans MT" panose="020B0502020104020203" pitchFamily="34" charset="0"/>
              </a:rPr>
              <a:t>PCIe</a:t>
            </a:r>
          </a:p>
          <a:p>
            <a:pPr lvl="1"/>
            <a:r>
              <a:rPr lang="en-US" altLang="zh-CN" sz="2000" dirty="0">
                <a:solidFill>
                  <a:schemeClr val="bg2">
                    <a:lumMod val="75000"/>
                  </a:schemeClr>
                </a:solidFill>
                <a:latin typeface="Gill Sans MT" panose="020B0502020104020203" pitchFamily="34" charset="0"/>
              </a:rPr>
              <a:t>NVLink</a:t>
            </a:r>
            <a:r>
              <a:rPr lang="zh-CN" altLang="en-US" sz="2000" dirty="0">
                <a:solidFill>
                  <a:schemeClr val="bg2">
                    <a:lumMod val="75000"/>
                  </a:schemeClr>
                </a:solidFill>
                <a:latin typeface="Gill Sans MT" panose="020B0502020104020203" pitchFamily="34" charset="0"/>
              </a:rPr>
              <a:t>（直连模式）</a:t>
            </a:r>
            <a:endParaRPr lang="en-US" altLang="zh-CN" sz="2000" dirty="0">
              <a:solidFill>
                <a:schemeClr val="bg2">
                  <a:lumMod val="75000"/>
                </a:schemeClr>
              </a:solidFill>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dirty="0">
                <a:latin typeface="Gill Sans MT" panose="020B0502020104020203" pitchFamily="34" charset="0"/>
              </a:rPr>
              <a:t>机器间通信</a:t>
            </a:r>
            <a:endParaRPr lang="en-US" altLang="zh-CN" sz="2400" dirty="0">
              <a:latin typeface="Gill Sans MT" panose="020B0502020104020203" pitchFamily="34" charset="0"/>
            </a:endParaRPr>
          </a:p>
          <a:p>
            <a:pPr lvl="1"/>
            <a:r>
              <a:rPr lang="en-US" altLang="zh-CN" sz="2000" dirty="0">
                <a:latin typeface="Gill Sans MT" panose="020B0502020104020203" pitchFamily="34" charset="0"/>
              </a:rPr>
              <a:t>TCP/IP</a:t>
            </a:r>
            <a:r>
              <a:rPr lang="zh-CN" altLang="en-US" sz="2000" dirty="0">
                <a:latin typeface="Gill Sans MT" panose="020B0502020104020203" pitchFamily="34" charset="0"/>
              </a:rPr>
              <a:t>网络</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RDMA</a:t>
            </a:r>
            <a:r>
              <a:rPr lang="zh-CN" altLang="en-US" sz="2000" dirty="0">
                <a:latin typeface="Gill Sans MT" panose="020B0502020104020203" pitchFamily="34" charset="0"/>
              </a:rPr>
              <a:t>网络（直连模式）</a:t>
            </a:r>
            <a:endParaRPr lang="en-US" altLang="zh-CN" sz="2000" dirty="0">
              <a:latin typeface="Gill Sans MT" panose="020B0502020104020203" pitchFamily="34" charset="0"/>
            </a:endParaRPr>
          </a:p>
        </p:txBody>
      </p:sp>
      <p:pic>
        <p:nvPicPr>
          <p:cNvPr id="2" name="图片 1">
            <a:extLst>
              <a:ext uri="{FF2B5EF4-FFF2-40B4-BE49-F238E27FC236}">
                <a16:creationId xmlns:a16="http://schemas.microsoft.com/office/drawing/2014/main" id="{DFC2238E-F036-3E4A-BE61-188DCC9D88EA}"/>
              </a:ext>
            </a:extLst>
          </p:cNvPr>
          <p:cNvPicPr>
            <a:picLocks noChangeAspect="1"/>
          </p:cNvPicPr>
          <p:nvPr/>
        </p:nvPicPr>
        <p:blipFill>
          <a:blip r:embed="rId4"/>
          <a:stretch>
            <a:fillRect/>
          </a:stretch>
        </p:blipFill>
        <p:spPr>
          <a:xfrm>
            <a:off x="9338741" y="1213710"/>
            <a:ext cx="2413000" cy="2095500"/>
          </a:xfrm>
          <a:prstGeom prst="rect">
            <a:avLst/>
          </a:prstGeom>
        </p:spPr>
      </p:pic>
    </p:spTree>
    <p:extLst>
      <p:ext uri="{BB962C8B-B14F-4D97-AF65-F5344CB8AC3E}">
        <p14:creationId xmlns:p14="http://schemas.microsoft.com/office/powerpoint/2010/main" val="21884425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a:stretch>
            <a:fillRect/>
          </a:stretch>
        </p:blipFill>
        <p:spPr>
          <a:xfrm>
            <a:off x="337741" y="1412776"/>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latin typeface="+mj-ea"/>
                <a:cs typeface="Times New Roman" panose="02020503050405090304" pitchFamily="18" charset="0"/>
              </a:rPr>
              <a:t>通讯硬件</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6458421" y="1196752"/>
            <a:ext cx="4266729" cy="4758068"/>
          </a:xfrm>
        </p:spPr>
        <p:txBody>
          <a:bodyPr anchor="ctr"/>
          <a:lstStyle/>
          <a:p>
            <a:pPr>
              <a:lnSpc>
                <a:spcPct val="150000"/>
              </a:lnSpc>
            </a:pPr>
            <a:r>
              <a:rPr lang="zh-CN" altLang="en-US" sz="2400" dirty="0">
                <a:latin typeface="Gill Sans MT" panose="020B0502020104020203" pitchFamily="34" charset="0"/>
              </a:rPr>
              <a:t>机器内通信</a:t>
            </a:r>
            <a:endParaRPr lang="en-US" altLang="zh-CN" sz="24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共享内存</a:t>
            </a:r>
            <a:endParaRPr lang="en-US" altLang="zh-CN" sz="2000" dirty="0">
              <a:latin typeface="Gill Sans MT" panose="020B0502020104020203" pitchFamily="34" charset="0"/>
            </a:endParaRPr>
          </a:p>
          <a:p>
            <a:pPr lvl="1">
              <a:lnSpc>
                <a:spcPct val="150000"/>
              </a:lnSpc>
            </a:pPr>
            <a:r>
              <a:rPr lang="en-US" altLang="zh-CN" sz="2000" dirty="0">
                <a:latin typeface="Gill Sans MT" panose="020B0502020104020203" pitchFamily="34" charset="0"/>
              </a:rPr>
              <a:t>PCIe</a:t>
            </a:r>
          </a:p>
          <a:p>
            <a:pPr lvl="1">
              <a:lnSpc>
                <a:spcPct val="150000"/>
              </a:lnSpc>
            </a:pPr>
            <a:r>
              <a:rPr lang="en-US" altLang="zh-CN" sz="2000" dirty="0">
                <a:latin typeface="Gill Sans MT" panose="020B0502020104020203" pitchFamily="34" charset="0"/>
              </a:rPr>
              <a:t>NVLink</a:t>
            </a:r>
            <a:r>
              <a:rPr lang="zh-CN" altLang="en-US" sz="2000" dirty="0">
                <a:latin typeface="Gill Sans MT" panose="020B0502020104020203" pitchFamily="34" charset="0"/>
              </a:rPr>
              <a:t>（直连模式）</a:t>
            </a:r>
            <a:endParaRPr lang="en-US" altLang="zh-CN" sz="2000" dirty="0">
              <a:latin typeface="Gill Sans MT" panose="020B0502020104020203" pitchFamily="34" charset="0"/>
            </a:endParaRPr>
          </a:p>
          <a:p>
            <a:pPr lvl="1">
              <a:lnSpc>
                <a:spcPct val="150000"/>
              </a:lnSpc>
            </a:pPr>
            <a:endParaRPr lang="en-US" altLang="zh-CN" sz="2000" dirty="0">
              <a:latin typeface="Gill Sans MT" panose="020B0502020104020203" pitchFamily="34" charset="0"/>
            </a:endParaRPr>
          </a:p>
          <a:p>
            <a:pPr>
              <a:lnSpc>
                <a:spcPct val="150000"/>
              </a:lnSpc>
            </a:pPr>
            <a:r>
              <a:rPr lang="zh-CN" altLang="en-US" sz="2400" dirty="0">
                <a:solidFill>
                  <a:schemeClr val="bg2">
                    <a:lumMod val="75000"/>
                  </a:schemeClr>
                </a:solidFill>
                <a:latin typeface="Gill Sans MT" panose="020B0502020104020203" pitchFamily="34" charset="0"/>
              </a:rPr>
              <a:t>机器间通信</a:t>
            </a:r>
            <a:endParaRPr lang="en-US" altLang="zh-CN" sz="24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TCP/IP</a:t>
            </a:r>
            <a:r>
              <a:rPr lang="zh-CN" altLang="en-US" sz="2000" dirty="0">
                <a:solidFill>
                  <a:schemeClr val="bg2">
                    <a:lumMod val="75000"/>
                  </a:schemeClr>
                </a:solidFill>
                <a:latin typeface="Gill Sans MT" panose="020B0502020104020203" pitchFamily="34" charset="0"/>
              </a:rPr>
              <a:t>网络</a:t>
            </a:r>
            <a:endParaRPr lang="en-US" altLang="zh-CN" sz="20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RDMA</a:t>
            </a:r>
            <a:r>
              <a:rPr lang="zh-CN" altLang="en-US" sz="2000" dirty="0">
                <a:solidFill>
                  <a:schemeClr val="bg2">
                    <a:lumMod val="75000"/>
                  </a:schemeClr>
                </a:solidFill>
                <a:latin typeface="Gill Sans MT" panose="020B0502020104020203" pitchFamily="34" charset="0"/>
              </a:rPr>
              <a:t>网络（直连模式）</a:t>
            </a:r>
            <a:endParaRPr lang="en-US" altLang="zh-CN" sz="2000" dirty="0">
              <a:solidFill>
                <a:schemeClr val="bg2">
                  <a:lumMod val="75000"/>
                </a:schemeClr>
              </a:solidFill>
              <a:latin typeface="Gill Sans MT" panose="020B0502020104020203" pitchFamily="34" charset="0"/>
            </a:endParaRPr>
          </a:p>
        </p:txBody>
      </p:sp>
      <p:pic>
        <p:nvPicPr>
          <p:cNvPr id="6" name="图片 5">
            <a:extLst>
              <a:ext uri="{FF2B5EF4-FFF2-40B4-BE49-F238E27FC236}">
                <a16:creationId xmlns:a16="http://schemas.microsoft.com/office/drawing/2014/main" id="{F05694B7-BA58-C04E-86B1-793BB6A8C61F}"/>
              </a:ext>
            </a:extLst>
          </p:cNvPr>
          <p:cNvPicPr>
            <a:picLocks noChangeAspect="1"/>
          </p:cNvPicPr>
          <p:nvPr/>
        </p:nvPicPr>
        <p:blipFill>
          <a:blip r:embed="rId3"/>
          <a:stretch>
            <a:fillRect/>
          </a:stretch>
        </p:blipFill>
        <p:spPr>
          <a:xfrm>
            <a:off x="9338741" y="1213710"/>
            <a:ext cx="2413000" cy="2095500"/>
          </a:xfrm>
          <a:prstGeom prst="rect">
            <a:avLst/>
          </a:prstGeom>
        </p:spPr>
      </p:pic>
    </p:spTree>
    <p:extLst>
      <p:ext uri="{BB962C8B-B14F-4D97-AF65-F5344CB8AC3E}">
        <p14:creationId xmlns:p14="http://schemas.microsoft.com/office/powerpoint/2010/main" val="248170865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通信软件：提供集合通信</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340768"/>
            <a:ext cx="11018520" cy="235467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latin typeface="Gill Sans MT" panose="020B0502020104020203" pitchFamily="34" charset="0"/>
              </a:rPr>
              <a:t>MPI</a:t>
            </a:r>
          </a:p>
          <a:p>
            <a:pPr marL="694190" lvl="1" indent="-457200">
              <a:buFont typeface="Arial" panose="020B0604020202020204" pitchFamily="34" charset="0"/>
              <a:buChar char="•"/>
            </a:pPr>
            <a:r>
              <a:rPr lang="zh-CN" altLang="en-US" sz="2000" kern="0" dirty="0">
                <a:latin typeface="Gill Sans MT" panose="020B0502020104020203" pitchFamily="34" charset="0"/>
              </a:rPr>
              <a:t>通用接口，可调用 </a:t>
            </a:r>
            <a:r>
              <a:rPr lang="en-US" altLang="zh-CN" sz="2000" kern="0" dirty="0">
                <a:latin typeface="Gill Sans MT" panose="020B0502020104020203" pitchFamily="34" charset="0"/>
              </a:rPr>
              <a:t>Open-MPI, MVAPICH2, Intel MPI, etc.</a:t>
            </a:r>
            <a:endParaRPr lang="en-US" sz="2000" kern="0" dirty="0">
              <a:latin typeface="Gill Sans MT" panose="020B0502020104020203" pitchFamily="34" charset="0"/>
            </a:endParaRPr>
          </a:p>
          <a:p>
            <a:pPr marL="452438" indent="-452438">
              <a:buFont typeface="Wingdings" pitchFamily="2" charset="2"/>
              <a:buChar char="l"/>
            </a:pPr>
            <a:r>
              <a:rPr lang="en-US" sz="2400" b="1" kern="0" dirty="0">
                <a:latin typeface="Gill Sans MT" panose="020B0502020104020203" pitchFamily="34" charset="0"/>
              </a:rPr>
              <a:t>NCCL</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HCCL</a:t>
            </a:r>
            <a:endParaRPr lang="en-US" sz="2400" b="1" kern="0" dirty="0">
              <a:latin typeface="Gill Sans MT" panose="020B0502020104020203" pitchFamily="34" charset="0"/>
            </a:endParaRPr>
          </a:p>
          <a:p>
            <a:pPr marL="685800" lvl="1" indent="-457200">
              <a:buFont typeface="Arial" panose="020B0604020202020204" pitchFamily="34" charset="0"/>
              <a:buChar char="•"/>
            </a:pPr>
            <a:r>
              <a:rPr lang="en-US" altLang="zh-CN" sz="2000" kern="0" dirty="0">
                <a:latin typeface="Gill Sans MT" panose="020B0502020104020203" pitchFamily="34" charset="0"/>
              </a:rPr>
              <a:t>GPU</a:t>
            </a:r>
            <a:r>
              <a:rPr lang="zh-CN" altLang="en-US" sz="2000" kern="0" dirty="0">
                <a:latin typeface="Gill Sans MT" panose="020B0502020104020203" pitchFamily="34" charset="0"/>
              </a:rPr>
              <a:t>通信优化，仅支持集中式通信</a:t>
            </a:r>
            <a:endParaRPr lang="en-US" altLang="zh-CN" sz="2000" kern="0" dirty="0">
              <a:latin typeface="Gill Sans MT" panose="020B0502020104020203" pitchFamily="34" charset="0"/>
            </a:endParaRPr>
          </a:p>
        </p:txBody>
      </p:sp>
      <p:pic>
        <p:nvPicPr>
          <p:cNvPr id="4" name="图片 3">
            <a:extLst>
              <a:ext uri="{FF2B5EF4-FFF2-40B4-BE49-F238E27FC236}">
                <a16:creationId xmlns:a16="http://schemas.microsoft.com/office/drawing/2014/main" id="{D0510BB1-7C9C-EB4E-B94E-42B0CFD6FBFC}"/>
              </a:ext>
            </a:extLst>
          </p:cNvPr>
          <p:cNvPicPr>
            <a:picLocks noChangeAspect="1"/>
          </p:cNvPicPr>
          <p:nvPr/>
        </p:nvPicPr>
        <p:blipFill rotWithShape="1">
          <a:blip r:embed="rId2">
            <a:extLst>
              <a:ext uri="{28A0092B-C50C-407E-A947-70E740481C1C}">
                <a14:useLocalDpi xmlns:a14="http://schemas.microsoft.com/office/drawing/2010/main" val="0"/>
              </a:ext>
            </a:extLst>
          </a:blip>
          <a:srcRect b="51688"/>
          <a:stretch/>
        </p:blipFill>
        <p:spPr>
          <a:xfrm>
            <a:off x="1129829" y="3695438"/>
            <a:ext cx="9723811" cy="2378299"/>
          </a:xfrm>
          <a:prstGeom prst="rect">
            <a:avLst/>
          </a:prstGeom>
        </p:spPr>
      </p:pic>
      <p:pic>
        <p:nvPicPr>
          <p:cNvPr id="3" name="图片 2">
            <a:extLst>
              <a:ext uri="{FF2B5EF4-FFF2-40B4-BE49-F238E27FC236}">
                <a16:creationId xmlns:a16="http://schemas.microsoft.com/office/drawing/2014/main" id="{985190C6-4A72-B84D-A625-92EFD6B12B4A}"/>
              </a:ext>
            </a:extLst>
          </p:cNvPr>
          <p:cNvPicPr>
            <a:picLocks noChangeAspect="1"/>
          </p:cNvPicPr>
          <p:nvPr/>
        </p:nvPicPr>
        <p:blipFill>
          <a:blip r:embed="rId3"/>
          <a:stretch>
            <a:fillRect/>
          </a:stretch>
        </p:blipFill>
        <p:spPr>
          <a:xfrm>
            <a:off x="8258621" y="1220239"/>
            <a:ext cx="2540000" cy="2082800"/>
          </a:xfrm>
          <a:prstGeom prst="rect">
            <a:avLst/>
          </a:prstGeom>
        </p:spPr>
      </p:pic>
    </p:spTree>
    <p:extLst>
      <p:ext uri="{BB962C8B-B14F-4D97-AF65-F5344CB8AC3E}">
        <p14:creationId xmlns:p14="http://schemas.microsoft.com/office/powerpoint/2010/main" val="170850799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8127352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a:stretch>
            <a:fillRect/>
          </a:stretch>
        </p:blipFill>
        <p:spPr>
          <a:xfrm rot="16200000">
            <a:off x="3523785" y="94285"/>
            <a:ext cx="5149192" cy="7272807"/>
          </a:xfrm>
          <a:prstGeom prst="rect">
            <a:avLst/>
          </a:prstGeom>
        </p:spPr>
      </p:pic>
    </p:spTree>
    <p:extLst>
      <p:ext uri="{BB962C8B-B14F-4D97-AF65-F5344CB8AC3E}">
        <p14:creationId xmlns:p14="http://schemas.microsoft.com/office/powerpoint/2010/main" val="292969317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rPr>
              <a:t>MoE</a:t>
            </a:r>
            <a:r>
              <a:rPr lang="zh-CN" altLang="en-US" sz="3200" dirty="0">
                <a:solidFill>
                  <a:srgbClr val="C00000"/>
                </a:solidFill>
                <a:latin typeface="Futura Medium" panose="020B0602020204020303" pitchFamily="34" charset="-79"/>
                <a:ea typeface="微软雅黑" pitchFamily="34" charset="-122"/>
                <a:cs typeface="Futura Medium" panose="020B0602020204020303" pitchFamily="34" charset="-79"/>
              </a:rPr>
              <a:t> 稀疏混合专家结构模型参数量进一步突破</a:t>
            </a:r>
            <a:endPar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5" name="图片 4">
            <a:extLst>
              <a:ext uri="{FF2B5EF4-FFF2-40B4-BE49-F238E27FC236}">
                <a16:creationId xmlns:a16="http://schemas.microsoft.com/office/drawing/2014/main" id="{102E108F-7995-6B42-A0EA-5682968835E6}"/>
              </a:ext>
            </a:extLst>
          </p:cNvPr>
          <p:cNvPicPr>
            <a:picLocks noChangeAspect="1"/>
          </p:cNvPicPr>
          <p:nvPr/>
        </p:nvPicPr>
        <p:blipFill>
          <a:blip r:embed="rId2"/>
          <a:stretch>
            <a:fillRect/>
          </a:stretch>
        </p:blipFill>
        <p:spPr>
          <a:xfrm>
            <a:off x="1849909" y="2345876"/>
            <a:ext cx="7951328" cy="3887804"/>
          </a:xfrm>
          <a:prstGeom prst="rect">
            <a:avLst/>
          </a:prstGeom>
        </p:spPr>
      </p:pic>
      <p:sp>
        <p:nvSpPr>
          <p:cNvPr id="6" name="矩形 5">
            <a:extLst>
              <a:ext uri="{FF2B5EF4-FFF2-40B4-BE49-F238E27FC236}">
                <a16:creationId xmlns:a16="http://schemas.microsoft.com/office/drawing/2014/main" id="{8C7556B1-8B4F-6949-8A64-034BC470DA1F}"/>
              </a:ext>
            </a:extLst>
          </p:cNvPr>
          <p:cNvSpPr/>
          <p:nvPr/>
        </p:nvSpPr>
        <p:spPr>
          <a:xfrm>
            <a:off x="805793" y="1412776"/>
            <a:ext cx="10585176" cy="658194"/>
          </a:xfrm>
          <a:prstGeom prst="rect">
            <a:avLst/>
          </a:prstGeom>
        </p:spPr>
        <p:txBody>
          <a:bodyPr wrap="square">
            <a:spAutoFit/>
          </a:bodyPr>
          <a:lstStyle/>
          <a:p>
            <a:pPr>
              <a:lnSpc>
                <a:spcPct val="120000"/>
              </a:lnSpc>
            </a:pPr>
            <a:r>
              <a:rPr lang="zh-CN" altLang="en-US" sz="1600" dirty="0">
                <a:solidFill>
                  <a:srgbClr val="374154"/>
                </a:solidFill>
                <a:latin typeface="+mj-ea"/>
                <a:ea typeface="+mj-ea"/>
              </a:rPr>
              <a:t>稀疏门控专家混合模型（</a:t>
            </a:r>
            <a:r>
              <a:rPr lang="en-US" altLang="zh-CN" sz="1600" dirty="0">
                <a:solidFill>
                  <a:srgbClr val="374154"/>
                </a:solidFill>
                <a:latin typeface="+mj-ea"/>
                <a:ea typeface="+mj-ea"/>
              </a:rPr>
              <a:t>Sparsely-Gated MoE</a:t>
            </a:r>
            <a:r>
              <a:rPr lang="zh-CN" altLang="en-US" sz="1600" dirty="0">
                <a:solidFill>
                  <a:srgbClr val="374154"/>
                </a:solidFill>
                <a:latin typeface="+mj-ea"/>
                <a:ea typeface="+mj-ea"/>
              </a:rPr>
              <a:t>）：旨在实现条件计算，即神经网络的某些部分以每个样本为基础进行激活，作为一种显著增加模型容量和能力而不必成比例增加计算量的方法。</a:t>
            </a:r>
          </a:p>
        </p:txBody>
      </p:sp>
    </p:spTree>
    <p:extLst>
      <p:ext uri="{BB962C8B-B14F-4D97-AF65-F5344CB8AC3E}">
        <p14:creationId xmlns:p14="http://schemas.microsoft.com/office/powerpoint/2010/main" val="124942333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635" y="1484784"/>
            <a:ext cx="7433567" cy="4464496"/>
          </a:xfrm>
          <a:prstGeom prst="rect">
            <a:avLst/>
          </a:prstGeom>
        </p:spPr>
      </p:pic>
      <p:pic>
        <p:nvPicPr>
          <p:cNvPr id="6" name="图片 5">
            <a:extLst>
              <a:ext uri="{FF2B5EF4-FFF2-40B4-BE49-F238E27FC236}">
                <a16:creationId xmlns:a16="http://schemas.microsoft.com/office/drawing/2014/main" id="{876C9727-23D4-E14A-95B6-257844A50D8E}"/>
              </a:ext>
            </a:extLst>
          </p:cNvPr>
          <p:cNvPicPr>
            <a:picLocks noChangeAspect="1"/>
          </p:cNvPicPr>
          <p:nvPr/>
        </p:nvPicPr>
        <p:blipFill>
          <a:blip r:embed="rId4"/>
          <a:stretch>
            <a:fillRect/>
          </a:stretch>
        </p:blipFill>
        <p:spPr>
          <a:xfrm>
            <a:off x="8834685" y="1484784"/>
            <a:ext cx="2336800" cy="2082800"/>
          </a:xfrm>
          <a:prstGeom prst="rect">
            <a:avLst/>
          </a:prstGeom>
        </p:spPr>
      </p:pic>
      <p:pic>
        <p:nvPicPr>
          <p:cNvPr id="8" name="图片 7">
            <a:extLst>
              <a:ext uri="{FF2B5EF4-FFF2-40B4-BE49-F238E27FC236}">
                <a16:creationId xmlns:a16="http://schemas.microsoft.com/office/drawing/2014/main" id="{754DCB05-3AA1-2F45-9DA8-844CB7AC9D3A}"/>
              </a:ext>
            </a:extLst>
          </p:cNvPr>
          <p:cNvPicPr>
            <a:picLocks noChangeAspect="1"/>
          </p:cNvPicPr>
          <p:nvPr/>
        </p:nvPicPr>
        <p:blipFill>
          <a:blip r:embed="rId5"/>
          <a:stretch>
            <a:fillRect/>
          </a:stretch>
        </p:blipFill>
        <p:spPr>
          <a:xfrm>
            <a:off x="8834685" y="3735913"/>
            <a:ext cx="2387600" cy="2057400"/>
          </a:xfrm>
          <a:prstGeom prst="rect">
            <a:avLst/>
          </a:prstGeom>
        </p:spPr>
      </p:pic>
    </p:spTree>
    <p:extLst>
      <p:ext uri="{BB962C8B-B14F-4D97-AF65-F5344CB8AC3E}">
        <p14:creationId xmlns:p14="http://schemas.microsoft.com/office/powerpoint/2010/main" val="18235411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alt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grpSp>
        <p:nvGrpSpPr>
          <p:cNvPr id="5" name="组合 4">
            <a:extLst>
              <a:ext uri="{FF2B5EF4-FFF2-40B4-BE49-F238E27FC236}">
                <a16:creationId xmlns:a16="http://schemas.microsoft.com/office/drawing/2014/main" id="{3445EC1E-DC80-EC4C-B912-F5249281CDD6}"/>
              </a:ext>
            </a:extLst>
          </p:cNvPr>
          <p:cNvGrpSpPr/>
          <p:nvPr/>
        </p:nvGrpSpPr>
        <p:grpSpPr>
          <a:xfrm>
            <a:off x="5953157" y="3799778"/>
            <a:ext cx="5764173" cy="1668519"/>
            <a:chOff x="4802237" y="2552569"/>
            <a:chExt cx="2191283" cy="660407"/>
          </a:xfrm>
        </p:grpSpPr>
        <p:pic>
          <p:nvPicPr>
            <p:cNvPr id="6" name="图片 5">
              <a:extLst>
                <a:ext uri="{FF2B5EF4-FFF2-40B4-BE49-F238E27FC236}">
                  <a16:creationId xmlns:a16="http://schemas.microsoft.com/office/drawing/2014/main" id="{9C7BE5E7-0713-7A42-A21B-3A052FE58325}"/>
                </a:ext>
              </a:extLst>
            </p:cNvPr>
            <p:cNvPicPr>
              <a:picLocks noChangeAspect="1"/>
            </p:cNvPicPr>
            <p:nvPr/>
          </p:nvPicPr>
          <p:blipFill rotWithShape="1">
            <a:blip r:embed="rId2"/>
            <a:srcRect t="16592" r="76926" b="28156"/>
            <a:stretch/>
          </p:blipFill>
          <p:spPr>
            <a:xfrm>
              <a:off x="4802237" y="2552569"/>
              <a:ext cx="551590" cy="660407"/>
            </a:xfrm>
            <a:prstGeom prst="rect">
              <a:avLst/>
            </a:prstGeom>
          </p:spPr>
        </p:pic>
        <p:pic>
          <p:nvPicPr>
            <p:cNvPr id="7" name="图片 6">
              <a:extLst>
                <a:ext uri="{FF2B5EF4-FFF2-40B4-BE49-F238E27FC236}">
                  <a16:creationId xmlns:a16="http://schemas.microsoft.com/office/drawing/2014/main" id="{D887D508-85E4-6242-89BE-78C8EB7A65BC}"/>
                </a:ext>
              </a:extLst>
            </p:cNvPr>
            <p:cNvPicPr>
              <a:picLocks noChangeAspect="1"/>
            </p:cNvPicPr>
            <p:nvPr/>
          </p:nvPicPr>
          <p:blipFill rotWithShape="1">
            <a:blip r:embed="rId3"/>
            <a:srcRect r="81320" b="-2505"/>
            <a:stretch/>
          </p:blipFill>
          <p:spPr>
            <a:xfrm>
              <a:off x="5461877" y="2597768"/>
              <a:ext cx="464895" cy="570494"/>
            </a:xfrm>
            <a:prstGeom prst="rect">
              <a:avLst/>
            </a:prstGeom>
          </p:spPr>
        </p:pic>
        <p:pic>
          <p:nvPicPr>
            <p:cNvPr id="8" name="图片 7">
              <a:extLst>
                <a:ext uri="{FF2B5EF4-FFF2-40B4-BE49-F238E27FC236}">
                  <a16:creationId xmlns:a16="http://schemas.microsoft.com/office/drawing/2014/main" id="{649AE4B8-72E1-F44F-939A-B538B4E27E97}"/>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6053101" y="2607058"/>
              <a:ext cx="940419" cy="498488"/>
            </a:xfrm>
            <a:prstGeom prst="rect">
              <a:avLst/>
            </a:prstGeom>
          </p:spPr>
        </p:pic>
      </p:grpSp>
      <p:pic>
        <p:nvPicPr>
          <p:cNvPr id="4" name="图片 3">
            <a:extLst>
              <a:ext uri="{FF2B5EF4-FFF2-40B4-BE49-F238E27FC236}">
                <a16:creationId xmlns:a16="http://schemas.microsoft.com/office/drawing/2014/main" id="{5DEAB359-58F4-3D42-B85C-E48A448E418D}"/>
              </a:ext>
            </a:extLst>
          </p:cNvPr>
          <p:cNvPicPr>
            <a:picLocks noChangeAspect="1"/>
          </p:cNvPicPr>
          <p:nvPr/>
        </p:nvPicPr>
        <p:blipFill>
          <a:blip r:embed="rId5"/>
          <a:stretch>
            <a:fillRect/>
          </a:stretch>
        </p:blipFill>
        <p:spPr>
          <a:xfrm>
            <a:off x="7610549" y="1460097"/>
            <a:ext cx="2476500" cy="2095500"/>
          </a:xfrm>
          <a:prstGeom prst="rect">
            <a:avLst/>
          </a:prstGeom>
        </p:spPr>
      </p:pic>
    </p:spTree>
    <p:extLst>
      <p:ext uri="{BB962C8B-B14F-4D97-AF65-F5344CB8AC3E}">
        <p14:creationId xmlns:p14="http://schemas.microsoft.com/office/powerpoint/2010/main" val="23205362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08404-DA5F-BF4E-8475-358759E84C44}"/>
              </a:ext>
            </a:extLst>
          </p:cNvPr>
          <p:cNvSpPr>
            <a:spLocks noGrp="1"/>
          </p:cNvSpPr>
          <p:nvPr>
            <p:ph type="title"/>
          </p:nvPr>
        </p:nvSpPr>
        <p:spPr/>
        <p:txBody>
          <a:bodyPr/>
          <a:lstStyle/>
          <a:p>
            <a:r>
              <a:rPr lang="zh-CN" altLang="en-US" dirty="0"/>
              <a:t>分布式训练系统</a:t>
            </a:r>
            <a:endParaRPr kumimoji="1" lang="zh-CN" altLang="en-US" dirty="0"/>
          </a:p>
        </p:txBody>
      </p:sp>
      <p:pic>
        <p:nvPicPr>
          <p:cNvPr id="5" name="图片 4">
            <a:extLst>
              <a:ext uri="{FF2B5EF4-FFF2-40B4-BE49-F238E27FC236}">
                <a16:creationId xmlns:a16="http://schemas.microsoft.com/office/drawing/2014/main" id="{3914A5EE-CA09-B947-8958-8C4AD17D3719}"/>
              </a:ext>
            </a:extLst>
          </p:cNvPr>
          <p:cNvPicPr>
            <a:picLocks noChangeAspect="1"/>
          </p:cNvPicPr>
          <p:nvPr/>
        </p:nvPicPr>
        <p:blipFill>
          <a:blip r:embed="rId2"/>
          <a:stretch>
            <a:fillRect/>
          </a:stretch>
        </p:blipFill>
        <p:spPr>
          <a:xfrm>
            <a:off x="623636" y="1628800"/>
            <a:ext cx="7920880" cy="4211328"/>
          </a:xfrm>
          <a:prstGeom prst="rect">
            <a:avLst/>
          </a:prstGeom>
        </p:spPr>
      </p:pic>
      <p:pic>
        <p:nvPicPr>
          <p:cNvPr id="4" name="图片 3">
            <a:extLst>
              <a:ext uri="{FF2B5EF4-FFF2-40B4-BE49-F238E27FC236}">
                <a16:creationId xmlns:a16="http://schemas.microsoft.com/office/drawing/2014/main" id="{207B960B-5CFC-A344-97D0-85E946A34F58}"/>
              </a:ext>
            </a:extLst>
          </p:cNvPr>
          <p:cNvPicPr>
            <a:picLocks noChangeAspect="1"/>
          </p:cNvPicPr>
          <p:nvPr/>
        </p:nvPicPr>
        <p:blipFill>
          <a:blip r:embed="rId3"/>
          <a:stretch>
            <a:fillRect/>
          </a:stretch>
        </p:blipFill>
        <p:spPr>
          <a:xfrm>
            <a:off x="9266733" y="2780928"/>
            <a:ext cx="2476500" cy="2095500"/>
          </a:xfrm>
          <a:prstGeom prst="rect">
            <a:avLst/>
          </a:prstGeom>
        </p:spPr>
      </p:pic>
    </p:spTree>
    <p:extLst>
      <p:ext uri="{BB962C8B-B14F-4D97-AF65-F5344CB8AC3E}">
        <p14:creationId xmlns:p14="http://schemas.microsoft.com/office/powerpoint/2010/main" val="26110458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latin typeface="Gill Sans MT" panose="020B0502020104020203" pitchFamily="34" charset="0"/>
              </a:rPr>
              <a:t>具体内容</a:t>
            </a:r>
          </a:p>
          <a:p>
            <a:pPr lvl="1"/>
            <a:r>
              <a:rPr lang="zh-CN" altLang="en-US" sz="2000" dirty="0">
                <a:solidFill>
                  <a:srgbClr val="374154"/>
                </a:solidFill>
                <a:latin typeface="Gill Sans MT" panose="020B0502020104020203" pitchFamily="34" charset="0"/>
              </a:rPr>
              <a:t>大模型训练挑战</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框架的分布式</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集群架构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集群通信</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大模型算法</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分布式并行算法</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大模型混合并行</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内存和计算优化</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C41440-10FE-D342-BC1F-361EEA857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760" y="3590522"/>
            <a:ext cx="4838813" cy="2718798"/>
          </a:xfrm>
          <a:prstGeom prst="rect">
            <a:avLst/>
          </a:prstGeom>
        </p:spPr>
      </p:pic>
      <p:pic>
        <p:nvPicPr>
          <p:cNvPr id="6" name="图片 5">
            <a:extLst>
              <a:ext uri="{FF2B5EF4-FFF2-40B4-BE49-F238E27FC236}">
                <a16:creationId xmlns:a16="http://schemas.microsoft.com/office/drawing/2014/main" id="{B92EAC26-BD82-2248-B3F5-4AF78C5A0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0188" y="3677224"/>
            <a:ext cx="4626745" cy="2574035"/>
          </a:xfrm>
          <a:prstGeom prst="rect">
            <a:avLst/>
          </a:prstGeom>
        </p:spPr>
      </p:pic>
      <p:pic>
        <p:nvPicPr>
          <p:cNvPr id="7" name="图片 6">
            <a:extLst>
              <a:ext uri="{FF2B5EF4-FFF2-40B4-BE49-F238E27FC236}">
                <a16:creationId xmlns:a16="http://schemas.microsoft.com/office/drawing/2014/main" id="{FB577A39-5E05-A541-9AB3-499E85B69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7538" y="988565"/>
            <a:ext cx="4748795" cy="2418892"/>
          </a:xfrm>
          <a:prstGeom prst="rect">
            <a:avLst/>
          </a:prstGeom>
        </p:spPr>
      </p:pic>
      <p:pic>
        <p:nvPicPr>
          <p:cNvPr id="8" name="图片 7">
            <a:extLst>
              <a:ext uri="{FF2B5EF4-FFF2-40B4-BE49-F238E27FC236}">
                <a16:creationId xmlns:a16="http://schemas.microsoft.com/office/drawing/2014/main" id="{3A8C9E6C-381B-3643-8E07-A581E5EEF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4128" y="620688"/>
            <a:ext cx="4590797" cy="2834318"/>
          </a:xfrm>
          <a:prstGeom prst="rect">
            <a:avLst/>
          </a:prstGeom>
        </p:spPr>
      </p:pic>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148736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FCFD39A-36BB-E541-856C-E37F9EF86AEE}"/>
              </a:ext>
            </a:extLst>
          </p:cNvPr>
          <p:cNvSpPr>
            <a:spLocks noGrp="1"/>
          </p:cNvSpPr>
          <p:nvPr>
            <p:ph sz="half" idx="1"/>
          </p:nvPr>
        </p:nvSpPr>
        <p:spPr>
          <a:xfrm>
            <a:off x="623635" y="1340768"/>
            <a:ext cx="10963473" cy="4608512"/>
          </a:xfrm>
        </p:spPr>
        <p:txBody>
          <a:bodyPr anchor="ctr"/>
          <a:lstStyle/>
          <a:p>
            <a:pPr marL="0" indent="0" algn="ctr">
              <a:buNone/>
            </a:pPr>
            <a:r>
              <a:rPr lang="zh-CN" altLang="en-US" sz="8000" dirty="0"/>
              <a:t>成功路上总有绊脚石！</a:t>
            </a:r>
          </a:p>
        </p:txBody>
      </p:sp>
      <p:sp>
        <p:nvSpPr>
          <p:cNvPr id="11" name="标题 1">
            <a:extLst>
              <a:ext uri="{FF2B5EF4-FFF2-40B4-BE49-F238E27FC236}">
                <a16:creationId xmlns:a16="http://schemas.microsoft.com/office/drawing/2014/main" id="{F42F38FC-FDB7-3A45-9D2F-F321C07559B1}"/>
              </a:ext>
            </a:extLst>
          </p:cNvPr>
          <p:cNvSpPr>
            <a:spLocks noGrp="1"/>
          </p:cNvSpPr>
          <p:nvPr>
            <p:ph type="title"/>
          </p:nvPr>
        </p:nvSpPr>
        <p:spPr>
          <a:xfrm>
            <a:off x="623635" y="548680"/>
            <a:ext cx="10963473" cy="589190"/>
          </a:xfrm>
        </p:spPr>
        <p:txBody>
          <a:bodyPr/>
          <a:lstStyle/>
          <a:p>
            <a:r>
              <a:rPr kumimoji="1" lang="zh-CN" altLang="en-US" sz="2800" dirty="0">
                <a:latin typeface="+mj-ea"/>
                <a:ea typeface="+mj-ea"/>
                <a:cs typeface="Arial" pitchFamily="34" charset="0"/>
              </a:rPr>
              <a:t>大模型训练挑战</a:t>
            </a:r>
          </a:p>
        </p:txBody>
      </p:sp>
    </p:spTree>
    <p:extLst>
      <p:ext uri="{BB962C8B-B14F-4D97-AF65-F5344CB8AC3E}">
        <p14:creationId xmlns:p14="http://schemas.microsoft.com/office/powerpoint/2010/main" val="201230217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5FA2F50-304D-EE4A-A4F1-65596264FCB2}"/>
              </a:ext>
            </a:extLst>
          </p:cNvPr>
          <p:cNvSpPr/>
          <p:nvPr/>
        </p:nvSpPr>
        <p:spPr bwMode="auto">
          <a:xfrm>
            <a:off x="697781" y="1417465"/>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066840" y="1579116"/>
            <a:ext cx="4179894" cy="887487"/>
            <a:chOff x="8189503" y="1633419"/>
            <a:chExt cx="4181528" cy="887833"/>
          </a:xfrm>
        </p:grpSpPr>
        <p:sp>
          <p:nvSpPr>
            <p:cNvPr id="6" name="矩形 17">
              <a:extLst>
                <a:ext uri="{FF2B5EF4-FFF2-40B4-BE49-F238E27FC236}">
                  <a16:creationId xmlns:a16="http://schemas.microsoft.com/office/drawing/2014/main" id="{2F2FE708-3C99-3C41-BF87-A2395992A06A}"/>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内存墙</a:t>
              </a:r>
              <a:endParaRPr lang="zh-CN" altLang="en-US" sz="1999"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633419"/>
              <a:ext cx="3250439" cy="887833"/>
            </a:xfrm>
            <a:prstGeom prst="rect">
              <a:avLst/>
            </a:prstGeom>
          </p:spPr>
          <p:txBody>
            <a:bodyPr wrap="square">
              <a:spAutoFit/>
            </a:bodyPr>
            <a:lstStyle/>
            <a:p>
              <a:pPr defTabSz="913746">
                <a:lnSpc>
                  <a:spcPct val="150000"/>
                </a:lnSpc>
              </a:pPr>
              <a:r>
                <a:rPr lang="en-US" altLang="zh-CN" sz="1200" dirty="0">
                  <a:solidFill>
                    <a:srgbClr val="374154"/>
                  </a:solidFill>
                  <a:latin typeface="+mj-ea"/>
                  <a:ea typeface="+mj-ea"/>
                  <a:cs typeface="Arial" pitchFamily="34" charset="0"/>
                </a:rPr>
                <a:t>200B</a:t>
              </a:r>
              <a:r>
                <a:rPr lang="zh-CN" altLang="en-US" sz="1200" dirty="0">
                  <a:solidFill>
                    <a:srgbClr val="374154"/>
                  </a:solidFill>
                  <a:latin typeface="+mj-ea"/>
                  <a:ea typeface="+mj-ea"/>
                  <a:cs typeface="Arial" pitchFamily="34" charset="0"/>
                </a:rPr>
                <a:t>参数，参数内存占用</a:t>
              </a:r>
              <a:r>
                <a:rPr lang="en-US" altLang="zh-CN" sz="1200" dirty="0">
                  <a:solidFill>
                    <a:srgbClr val="374154"/>
                  </a:solidFill>
                  <a:latin typeface="+mj-ea"/>
                  <a:ea typeface="+mj-ea"/>
                  <a:cs typeface="Arial" pitchFamily="34" charset="0"/>
                </a:rPr>
                <a:t>754GB</a:t>
              </a:r>
              <a:r>
                <a:rPr lang="zh-CN" altLang="en-US" sz="1200" dirty="0">
                  <a:solidFill>
                    <a:srgbClr val="374154"/>
                  </a:solidFill>
                  <a:latin typeface="+mj-ea"/>
                  <a:ea typeface="+mj-ea"/>
                  <a:cs typeface="Arial" pitchFamily="34" charset="0"/>
                </a:rPr>
                <a:t>内存，训练过程需要</a:t>
              </a:r>
              <a:r>
                <a:rPr lang="en-US" altLang="zh-CN" sz="1200" dirty="0">
                  <a:solidFill>
                    <a:srgbClr val="374154"/>
                  </a:solidFill>
                  <a:latin typeface="+mj-ea"/>
                  <a:ea typeface="+mj-ea"/>
                  <a:cs typeface="Arial" pitchFamily="34" charset="0"/>
                </a:rPr>
                <a:t>3500GB+</a:t>
              </a:r>
              <a:r>
                <a:rPr lang="zh-CN" altLang="en-US" sz="1200" dirty="0">
                  <a:solidFill>
                    <a:srgbClr val="374154"/>
                  </a:solidFill>
                  <a:latin typeface="+mj-ea"/>
                  <a:ea typeface="+mj-ea"/>
                  <a:cs typeface="Arial" pitchFamily="34" charset="0"/>
                </a:rPr>
                <a:t>内存（权重</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激活</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优化器状态），一个模型需要</a:t>
              </a:r>
              <a:r>
                <a:rPr lang="en-US" altLang="zh-CN" sz="1200" dirty="0">
                  <a:solidFill>
                    <a:srgbClr val="374154"/>
                  </a:solidFill>
                  <a:latin typeface="+mj-ea"/>
                  <a:ea typeface="+mj-ea"/>
                  <a:cs typeface="Arial" pitchFamily="34" charset="0"/>
                </a:rPr>
                <a:t>100</a:t>
              </a:r>
              <a:r>
                <a:rPr lang="zh-CN" altLang="en-US" sz="1200" dirty="0">
                  <a:solidFill>
                    <a:srgbClr val="374154"/>
                  </a:solidFill>
                  <a:latin typeface="+mj-ea"/>
                  <a:ea typeface="+mj-ea"/>
                  <a:cs typeface="Arial" pitchFamily="34" charset="0"/>
                </a:rPr>
                <a:t>多张卡才能存放下</a:t>
              </a:r>
            </a:p>
          </p:txBody>
        </p:sp>
      </p:grpSp>
      <p:grpSp>
        <p:nvGrpSpPr>
          <p:cNvPr id="9" name="组合 8">
            <a:extLst>
              <a:ext uri="{FF2B5EF4-FFF2-40B4-BE49-F238E27FC236}">
                <a16:creationId xmlns:a16="http://schemas.microsoft.com/office/drawing/2014/main" id="{E0199751-0F33-F149-AA4C-EF9229954E4D}"/>
              </a:ext>
            </a:extLst>
          </p:cNvPr>
          <p:cNvGrpSpPr/>
          <p:nvPr/>
        </p:nvGrpSpPr>
        <p:grpSpPr>
          <a:xfrm>
            <a:off x="6762002" y="1360090"/>
            <a:ext cx="4179894" cy="1200329"/>
            <a:chOff x="8189503" y="1505777"/>
            <a:chExt cx="4181528" cy="1200797"/>
          </a:xfrm>
        </p:grpSpPr>
        <p:sp>
          <p:nvSpPr>
            <p:cNvPr id="10" name="矩形 17">
              <a:extLst>
                <a:ext uri="{FF2B5EF4-FFF2-40B4-BE49-F238E27FC236}">
                  <a16:creationId xmlns:a16="http://schemas.microsoft.com/office/drawing/2014/main" id="{18DC2616-46B9-8340-B593-4211EA64287D}"/>
                </a:ext>
              </a:extLst>
            </p:cNvPr>
            <p:cNvSpPr/>
            <p:nvPr/>
          </p:nvSpPr>
          <p:spPr>
            <a:xfrm>
              <a:off x="8189503" y="1966787"/>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性能墙</a:t>
              </a:r>
              <a:endParaRPr lang="zh-CN" altLang="en-US" sz="1999"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505777"/>
              <a:ext cx="3250439" cy="1200797"/>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大规模训练技术中，不仅要求</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芯片的计算性能足够强悍，同时也依赖于</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框架的大规模分布式训练的运行和调度效率，以及在分布式并行等各种优化手段的权衡。</a:t>
              </a:r>
            </a:p>
          </p:txBody>
        </p:sp>
      </p:grpSp>
      <p:grpSp>
        <p:nvGrpSpPr>
          <p:cNvPr id="17" name="组合 16">
            <a:extLst>
              <a:ext uri="{FF2B5EF4-FFF2-40B4-BE49-F238E27FC236}">
                <a16:creationId xmlns:a16="http://schemas.microsoft.com/office/drawing/2014/main" id="{1AE01BFB-65B9-5944-8259-6826196E2F9D}"/>
              </a:ext>
            </a:extLst>
          </p:cNvPr>
          <p:cNvGrpSpPr/>
          <p:nvPr/>
        </p:nvGrpSpPr>
        <p:grpSpPr>
          <a:xfrm>
            <a:off x="6767973" y="3103713"/>
            <a:ext cx="4173923" cy="610488"/>
            <a:chOff x="8195476" y="1835515"/>
            <a:chExt cx="4175555" cy="610726"/>
          </a:xfrm>
        </p:grpSpPr>
        <p:sp>
          <p:nvSpPr>
            <p:cNvPr id="18" name="矩形 17">
              <a:extLst>
                <a:ext uri="{FF2B5EF4-FFF2-40B4-BE49-F238E27FC236}">
                  <a16:creationId xmlns:a16="http://schemas.microsoft.com/office/drawing/2014/main" id="{29A26925-CF56-4D4B-9867-E7ED135FD845}"/>
                </a:ext>
              </a:extLst>
            </p:cNvPr>
            <p:cNvSpPr/>
            <p:nvPr/>
          </p:nvSpPr>
          <p:spPr>
            <a:xfrm>
              <a:off x="8195476" y="2004922"/>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调优墙</a:t>
              </a:r>
              <a:endParaRPr lang="zh-CN" altLang="en-US" sz="1999"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20592" y="1835515"/>
              <a:ext cx="3250439" cy="6107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在数千节点的集群上，要保证计算的正确性</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性能</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可用性，手工分布式难免全面兼顾</a:t>
              </a:r>
            </a:p>
          </p:txBody>
        </p:sp>
      </p:grpSp>
      <p:sp>
        <p:nvSpPr>
          <p:cNvPr id="20" name="矩形 19">
            <a:extLst>
              <a:ext uri="{FF2B5EF4-FFF2-40B4-BE49-F238E27FC236}">
                <a16:creationId xmlns:a16="http://schemas.microsoft.com/office/drawing/2014/main" id="{10F9F990-370F-2E4A-B08A-F5D8A5490A6E}"/>
              </a:ext>
            </a:extLst>
          </p:cNvPr>
          <p:cNvSpPr/>
          <p:nvPr/>
        </p:nvSpPr>
        <p:spPr>
          <a:xfrm>
            <a:off x="4940152" y="4364695"/>
            <a:ext cx="5262685" cy="1422890"/>
          </a:xfrm>
          <a:prstGeom prst="rect">
            <a:avLst/>
          </a:prstGeom>
        </p:spPr>
        <p:txBody>
          <a:bodyPr wrap="square">
            <a:spAutoFit/>
          </a:bodyPr>
          <a:lstStyle/>
          <a:p>
            <a:pPr>
              <a:lnSpc>
                <a:spcPct val="150000"/>
              </a:lnSpc>
            </a:pPr>
            <a:r>
              <a:rPr lang="zh-CN" altLang="en-US" sz="2000" b="1" dirty="0">
                <a:solidFill>
                  <a:srgbClr val="FFC000"/>
                </a:solidFill>
                <a:latin typeface="+mj-ea"/>
                <a:ea typeface="+mj-ea"/>
              </a:rPr>
              <a:t>大模型的分布式训练</a:t>
            </a:r>
            <a:endParaRPr lang="en-US" altLang="zh-CN" sz="2000" b="1" dirty="0">
              <a:solidFill>
                <a:srgbClr val="FFC000"/>
              </a:solidFill>
              <a:latin typeface="+mj-ea"/>
              <a:ea typeface="+mj-ea"/>
            </a:endParaRPr>
          </a:p>
          <a:p>
            <a:pPr>
              <a:lnSpc>
                <a:spcPct val="150000"/>
              </a:lnSpc>
            </a:pPr>
            <a:r>
              <a:rPr lang="zh-CN" altLang="en-US" sz="2000" b="1" dirty="0">
                <a:solidFill>
                  <a:srgbClr val="FFC000"/>
                </a:solidFill>
                <a:latin typeface="+mj-ea"/>
                <a:ea typeface="+mj-ea"/>
              </a:rPr>
              <a:t>考验的是算法、数据、框架、资源调度等</a:t>
            </a:r>
            <a:endParaRPr lang="en-US" altLang="zh-CN" sz="2000" b="1" dirty="0">
              <a:solidFill>
                <a:srgbClr val="FFC000"/>
              </a:solidFill>
              <a:latin typeface="+mj-ea"/>
              <a:ea typeface="+mj-ea"/>
            </a:endParaRPr>
          </a:p>
          <a:p>
            <a:pPr>
              <a:lnSpc>
                <a:spcPct val="150000"/>
              </a:lnSpc>
            </a:pPr>
            <a:r>
              <a:rPr lang="zh-CN" altLang="en-US" sz="2000" b="1" dirty="0">
                <a:solidFill>
                  <a:srgbClr val="FFC000"/>
                </a:solidFill>
                <a:latin typeface="+mj-ea"/>
                <a:ea typeface="+mj-ea"/>
              </a:rPr>
              <a:t>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sz="2800" dirty="0">
                <a:latin typeface="+mj-ea"/>
                <a:ea typeface="+mj-ea"/>
                <a:cs typeface="Arial" pitchFamily="34" charset="0"/>
              </a:rPr>
              <a:t>大模型训练挑战</a:t>
            </a:r>
          </a:p>
        </p:txBody>
      </p:sp>
      <p:grpSp>
        <p:nvGrpSpPr>
          <p:cNvPr id="23" name="组合 22">
            <a:extLst>
              <a:ext uri="{FF2B5EF4-FFF2-40B4-BE49-F238E27FC236}">
                <a16:creationId xmlns:a16="http://schemas.microsoft.com/office/drawing/2014/main" id="{E27DA225-EFD8-A545-B22D-D05D9F4218CA}"/>
              </a:ext>
            </a:extLst>
          </p:cNvPr>
          <p:cNvGrpSpPr/>
          <p:nvPr/>
        </p:nvGrpSpPr>
        <p:grpSpPr>
          <a:xfrm>
            <a:off x="1066840" y="2866468"/>
            <a:ext cx="4179894" cy="1167371"/>
            <a:chOff x="8189503" y="1484504"/>
            <a:chExt cx="4181528" cy="1167826"/>
          </a:xfrm>
        </p:grpSpPr>
        <p:sp>
          <p:nvSpPr>
            <p:cNvPr id="24" name="矩形 17">
              <a:extLst>
                <a:ext uri="{FF2B5EF4-FFF2-40B4-BE49-F238E27FC236}">
                  <a16:creationId xmlns:a16="http://schemas.microsoft.com/office/drawing/2014/main" id="{11C33A3D-C9E5-6B43-A8A0-5E0A0F7E8C97}"/>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通讯墙</a:t>
              </a:r>
              <a:endParaRPr lang="zh-CN" altLang="en-US" sz="1999"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0592" y="1484504"/>
              <a:ext cx="3250439" cy="11678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通讯过程，需要综合考虑数据参数量、计算量、计算类型、数据样本量、集群带宽拓扑和通讯策略等不同的因素，才能设计出性能较优的切分策略，最大化利用通讯效率，提高通讯比。</a:t>
              </a: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697781" y="2876743"/>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27" name="矩形 26">
            <a:extLst>
              <a:ext uri="{FF2B5EF4-FFF2-40B4-BE49-F238E27FC236}">
                <a16:creationId xmlns:a16="http://schemas.microsoft.com/office/drawing/2014/main" id="{091F294E-0F14-3046-A1AA-0D58EBD3CAA6}"/>
              </a:ext>
            </a:extLst>
          </p:cNvPr>
          <p:cNvSpPr/>
          <p:nvPr/>
        </p:nvSpPr>
        <p:spPr bwMode="auto">
          <a:xfrm>
            <a:off x="6305671" y="1334244"/>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
        <p:nvSpPr>
          <p:cNvPr id="28" name="矩形 27">
            <a:extLst>
              <a:ext uri="{FF2B5EF4-FFF2-40B4-BE49-F238E27FC236}">
                <a16:creationId xmlns:a16="http://schemas.microsoft.com/office/drawing/2014/main" id="{18E76149-D6CE-CD4A-ABF2-9D4C1A00B8EC}"/>
              </a:ext>
            </a:extLst>
          </p:cNvPr>
          <p:cNvSpPr/>
          <p:nvPr/>
        </p:nvSpPr>
        <p:spPr bwMode="auto">
          <a:xfrm>
            <a:off x="6305671" y="2860150"/>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pic>
        <p:nvPicPr>
          <p:cNvPr id="2" name="图片 1">
            <a:extLst>
              <a:ext uri="{FF2B5EF4-FFF2-40B4-BE49-F238E27FC236}">
                <a16:creationId xmlns:a16="http://schemas.microsoft.com/office/drawing/2014/main" id="{D3864770-7EFA-AB45-B750-02A0AB351801}"/>
              </a:ext>
            </a:extLst>
          </p:cNvPr>
          <p:cNvPicPr>
            <a:picLocks noChangeAspect="1"/>
          </p:cNvPicPr>
          <p:nvPr/>
        </p:nvPicPr>
        <p:blipFill>
          <a:blip r:embed="rId2"/>
          <a:stretch>
            <a:fillRect/>
          </a:stretch>
        </p:blipFill>
        <p:spPr>
          <a:xfrm>
            <a:off x="1958265" y="4293096"/>
            <a:ext cx="2387482" cy="1991568"/>
          </a:xfrm>
          <a:prstGeom prst="rect">
            <a:avLst/>
          </a:prstGeom>
        </p:spPr>
      </p:pic>
    </p:spTree>
    <p:extLst>
      <p:ext uri="{BB962C8B-B14F-4D97-AF65-F5344CB8AC3E}">
        <p14:creationId xmlns:p14="http://schemas.microsoft.com/office/powerpoint/2010/main" val="234508045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kumimoji="1" lang="zh-CN" altLang="en-US" dirty="0">
                <a:latin typeface="+mj-ea"/>
                <a:cs typeface="Arial" pitchFamily="34" charset="0"/>
              </a:rPr>
              <a:t>大模型训练挑战</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980045" y="4976025"/>
            <a:ext cx="1154162" cy="1405321"/>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激活重计算</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加速优化器</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82228"/>
            <a:chOff x="3039255" y="1988840"/>
            <a:chExt cx="5939446" cy="108222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5607099" y="2794069"/>
              <a:ext cx="923330" cy="276999"/>
            </a:xfrm>
            <a:prstGeom prst="rect">
              <a:avLst/>
            </a:prstGeom>
            <a:noFill/>
          </p:spPr>
          <p:txBody>
            <a:bodyPr wrap="none" lIns="0" tIns="0" rIns="0" bIns="0" rtlCol="0">
              <a:spAutoFit/>
            </a:bodyPr>
            <a:lstStyle/>
            <a:p>
              <a:pPr algn="l"/>
              <a:r>
                <a:rPr lang="zh-CN" altLang="en-US" dirty="0">
                  <a:solidFill>
                    <a:srgbClr val="FFC000"/>
                  </a:solidFill>
                  <a:latin typeface="Microsoft YaHei" panose="020B0503020204020204" pitchFamily="34" charset="-122"/>
                  <a:ea typeface="Microsoft YaHei" panose="020B0503020204020204" pitchFamily="34" charset="-122"/>
                </a:rPr>
                <a:t>模型相关</a:t>
              </a:r>
              <a:endParaRPr lang="en-US" dirty="0" err="1">
                <a:solidFill>
                  <a:srgbClr val="FFC00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FFC000"/>
                  </a:solidFill>
                  <a:latin typeface="Microsoft YaHei" panose="020B0503020204020204" pitchFamily="34" charset="-122"/>
                  <a:ea typeface="Microsoft YaHei" panose="020B0503020204020204" pitchFamily="34" charset="-122"/>
                </a:rPr>
                <a:t>可变因素</a:t>
              </a:r>
              <a:endParaRPr lang="en-US" dirty="0" err="1">
                <a:solidFill>
                  <a:srgbClr val="FFC000"/>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375048794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Data 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数据并行</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7281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latin typeface="Gill Sans MT" panose="020B0502020104020203" pitchFamily="34" charset="0"/>
              </a:rPr>
              <a:t>Data parallelism,</a:t>
            </a:r>
            <a:r>
              <a:rPr lang="zh-CN" altLang="en-US" sz="2000" dirty="0">
                <a:latin typeface="Gill Sans MT" panose="020B0502020104020203" pitchFamily="34" charset="0"/>
              </a:rPr>
              <a:t> </a:t>
            </a:r>
            <a:r>
              <a:rPr lang="en-US" altLang="zh-CN" sz="2000" dirty="0">
                <a:latin typeface="Gill Sans MT" panose="020B0502020104020203" pitchFamily="34" charset="0"/>
              </a:rPr>
              <a:t>DP</a:t>
            </a:r>
            <a:endParaRPr lang="en-US" altLang="zh-CN" sz="2000" dirty="0">
              <a:solidFill>
                <a:srgbClr val="59595A"/>
              </a:solidFill>
              <a:latin typeface="Gill Sans MT" panose="020B0502020104020203" pitchFamily="34" charset="0"/>
            </a:endParaRPr>
          </a:p>
          <a:p>
            <a:pPr marL="808490" lvl="1" indent="-571500">
              <a:lnSpc>
                <a:spcPct val="130000"/>
              </a:lnSpc>
              <a:buFont typeface="+mj-lt"/>
              <a:buAutoNum type="arabicPeriod"/>
            </a:pPr>
            <a:r>
              <a:rPr lang="en-US" altLang="zh-CN" sz="2000" dirty="0">
                <a:latin typeface="Gill Sans MT" panose="020B0502020104020203" pitchFamily="34" charset="0"/>
              </a:rPr>
              <a:t>Distribution Data Parallel,</a:t>
            </a:r>
            <a:r>
              <a:rPr lang="zh-CN" altLang="en-US" sz="2000" dirty="0">
                <a:latin typeface="Gill Sans MT" panose="020B0502020104020203" pitchFamily="34" charset="0"/>
              </a:rPr>
              <a:t> </a:t>
            </a:r>
            <a:r>
              <a:rPr lang="en-US" altLang="zh-CN" sz="2000" dirty="0">
                <a:latin typeface="Gill Sans MT" panose="020B0502020104020203" pitchFamily="34" charset="0"/>
              </a:rPr>
              <a:t>DDP</a:t>
            </a:r>
          </a:p>
          <a:p>
            <a:pPr marL="808490" lvl="1" indent="-571500">
              <a:lnSpc>
                <a:spcPct val="130000"/>
              </a:lnSpc>
              <a:buFont typeface="+mj-lt"/>
              <a:buAutoNum type="arabicPeriod"/>
            </a:pPr>
            <a:r>
              <a:rPr lang="en-US" altLang="zh-CN" sz="2000" dirty="0">
                <a:latin typeface="Gill Sans MT" panose="020B0502020104020203" pitchFamily="34" charset="0"/>
                <a:cs typeface="Futura Medium" panose="020B0602020204020303" pitchFamily="34" charset="-79"/>
              </a:rPr>
              <a:t>Fully Sharded Data Parallel, FSDP</a:t>
            </a:r>
          </a:p>
        </p:txBody>
      </p:sp>
      <p:pic>
        <p:nvPicPr>
          <p:cNvPr id="3" name="图片 2">
            <a:extLst>
              <a:ext uri="{FF2B5EF4-FFF2-40B4-BE49-F238E27FC236}">
                <a16:creationId xmlns:a16="http://schemas.microsoft.com/office/drawing/2014/main" id="{1B6EFBCA-C9AA-8A4D-9367-FF4455BDC3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3590112"/>
            <a:ext cx="6883400" cy="1435100"/>
          </a:xfrm>
          <a:prstGeom prst="roundRect">
            <a:avLst>
              <a:gd name="adj" fmla="val 8594"/>
            </a:avLst>
          </a:prstGeom>
          <a:solidFill>
            <a:srgbClr val="FFFFFF">
              <a:shade val="85000"/>
            </a:srgbClr>
          </a:solidFill>
          <a:ln>
            <a:noFill/>
          </a:ln>
          <a:effectLst/>
        </p:spPr>
      </p:pic>
      <p:pic>
        <p:nvPicPr>
          <p:cNvPr id="7" name="图片 6">
            <a:extLst>
              <a:ext uri="{FF2B5EF4-FFF2-40B4-BE49-F238E27FC236}">
                <a16:creationId xmlns:a16="http://schemas.microsoft.com/office/drawing/2014/main" id="{1BF95A08-9DFB-C24B-A920-47413477D9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73845" y="5150052"/>
            <a:ext cx="6264696" cy="331444"/>
          </a:xfrm>
          <a:prstGeom prst="rect">
            <a:avLst/>
          </a:prstGeom>
        </p:spPr>
      </p:pic>
      <p:pic>
        <p:nvPicPr>
          <p:cNvPr id="2" name="图片 1">
            <a:extLst>
              <a:ext uri="{FF2B5EF4-FFF2-40B4-BE49-F238E27FC236}">
                <a16:creationId xmlns:a16="http://schemas.microsoft.com/office/drawing/2014/main" id="{AE705C42-5C28-F24E-A0FD-7FE5783FA75B}"/>
              </a:ext>
            </a:extLst>
          </p:cNvPr>
          <p:cNvPicPr>
            <a:picLocks noChangeAspect="1"/>
          </p:cNvPicPr>
          <p:nvPr/>
        </p:nvPicPr>
        <p:blipFill>
          <a:blip r:embed="rId5"/>
          <a:stretch>
            <a:fillRect/>
          </a:stretch>
        </p:blipFill>
        <p:spPr>
          <a:xfrm>
            <a:off x="8690669" y="3587426"/>
            <a:ext cx="2349500" cy="2120900"/>
          </a:xfrm>
          <a:prstGeom prst="rect">
            <a:avLst/>
          </a:prstGeom>
        </p:spPr>
      </p:pic>
    </p:spTree>
    <p:extLst>
      <p:ext uri="{BB962C8B-B14F-4D97-AF65-F5344CB8AC3E}">
        <p14:creationId xmlns:p14="http://schemas.microsoft.com/office/powerpoint/2010/main" val="27100225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Tensor</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张量并行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9361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579890" lvl="1" indent="-342900">
              <a:lnSpc>
                <a:spcPct val="130000"/>
              </a:lnSpc>
              <a:buFont typeface="Wingdings" pitchFamily="2" charset="2"/>
              <a:buChar char="l"/>
            </a:pPr>
            <a:r>
              <a:rPr lang="zh-CN" altLang="en-US" sz="1800" dirty="0">
                <a:solidFill>
                  <a:srgbClr val="59595A"/>
                </a:solidFill>
              </a:rPr>
              <a:t>张量并行：将计算图中的层内的参数切分到不同设备，即层内并行</a:t>
            </a:r>
            <a:endParaRPr lang="en-US" altLang="zh-CN" sz="1800" dirty="0">
              <a:solidFill>
                <a:srgbClr val="59595A"/>
              </a:solidFill>
              <a:latin typeface="Gill Sans MT" panose="020B0502020104020203" pitchFamily="34" charset="0"/>
            </a:endParaRPr>
          </a:p>
        </p:txBody>
      </p:sp>
      <p:pic>
        <p:nvPicPr>
          <p:cNvPr id="8" name="图片 7">
            <a:extLst>
              <a:ext uri="{FF2B5EF4-FFF2-40B4-BE49-F238E27FC236}">
                <a16:creationId xmlns:a16="http://schemas.microsoft.com/office/drawing/2014/main" id="{10D128FA-7624-3C48-8C5F-C15B1D3CE45D}"/>
              </a:ext>
            </a:extLst>
          </p:cNvPr>
          <p:cNvPicPr>
            <a:picLocks noChangeAspect="1"/>
          </p:cNvPicPr>
          <p:nvPr/>
        </p:nvPicPr>
        <p:blipFill>
          <a:blip r:embed="rId3"/>
          <a:stretch>
            <a:fillRect/>
          </a:stretch>
        </p:blipFill>
        <p:spPr>
          <a:xfrm>
            <a:off x="1129829" y="2492896"/>
            <a:ext cx="6607631" cy="3600400"/>
          </a:xfrm>
          <a:prstGeom prst="rect">
            <a:avLst/>
          </a:prstGeom>
        </p:spPr>
      </p:pic>
      <p:pic>
        <p:nvPicPr>
          <p:cNvPr id="2" name="图片 1">
            <a:extLst>
              <a:ext uri="{FF2B5EF4-FFF2-40B4-BE49-F238E27FC236}">
                <a16:creationId xmlns:a16="http://schemas.microsoft.com/office/drawing/2014/main" id="{01A47C3E-97E7-6A40-B793-7A64BAAFFD40}"/>
              </a:ext>
            </a:extLst>
          </p:cNvPr>
          <p:cNvPicPr>
            <a:picLocks noChangeAspect="1"/>
          </p:cNvPicPr>
          <p:nvPr/>
        </p:nvPicPr>
        <p:blipFill>
          <a:blip r:embed="rId4"/>
          <a:stretch>
            <a:fillRect/>
          </a:stretch>
        </p:blipFill>
        <p:spPr>
          <a:xfrm>
            <a:off x="8718557" y="3068960"/>
            <a:ext cx="2324100" cy="2095500"/>
          </a:xfrm>
          <a:prstGeom prst="rect">
            <a:avLst/>
          </a:prstGeom>
        </p:spPr>
      </p:pic>
    </p:spTree>
    <p:extLst>
      <p:ext uri="{BB962C8B-B14F-4D97-AF65-F5344CB8AC3E}">
        <p14:creationId xmlns:p14="http://schemas.microsoft.com/office/powerpoint/2010/main" val="25889102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Pipeline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流水线并行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7920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Model divided layers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into different devices, which we called pipeline parallelism</a:t>
            </a:r>
          </a:p>
          <a:p>
            <a:pPr marL="579890" lvl="1" indent="-342900">
              <a:lnSpc>
                <a:spcPct val="130000"/>
              </a:lnSpc>
              <a:buFont typeface="Wingdings" pitchFamily="2" charset="2"/>
              <a:buChar char="l"/>
            </a:pPr>
            <a:r>
              <a:rPr lang="zh-CN" altLang="en-US" sz="1800" dirty="0">
                <a:solidFill>
                  <a:srgbClr val="59595A"/>
                </a:solidFill>
              </a:rPr>
              <a:t>流水线并行：按模型</a:t>
            </a:r>
            <a:r>
              <a:rPr lang="en-US" altLang="zh-CN" sz="1800" dirty="0">
                <a:solidFill>
                  <a:srgbClr val="59595A"/>
                </a:solidFill>
              </a:rPr>
              <a:t>layer</a:t>
            </a:r>
            <a:r>
              <a:rPr lang="zh-CN" altLang="en-US" sz="1800" dirty="0">
                <a:solidFill>
                  <a:srgbClr val="59595A"/>
                </a:solidFill>
              </a:rPr>
              <a:t>层切分到不同设备，即层间并行</a:t>
            </a:r>
            <a:endParaRPr lang="en-US" altLang="zh-CN" sz="1800" dirty="0">
              <a:solidFill>
                <a:srgbClr val="59595A"/>
              </a:solidFill>
              <a:latin typeface="Gill Sans MT" panose="020B0502020104020203" pitchFamily="34" charset="0"/>
            </a:endParaRPr>
          </a:p>
        </p:txBody>
      </p:sp>
      <p:grpSp>
        <p:nvGrpSpPr>
          <p:cNvPr id="5" name="组合 4">
            <a:extLst>
              <a:ext uri="{FF2B5EF4-FFF2-40B4-BE49-F238E27FC236}">
                <a16:creationId xmlns:a16="http://schemas.microsoft.com/office/drawing/2014/main" id="{DB2135F8-534B-F547-97D2-404424036265}"/>
              </a:ext>
            </a:extLst>
          </p:cNvPr>
          <p:cNvGrpSpPr/>
          <p:nvPr/>
        </p:nvGrpSpPr>
        <p:grpSpPr>
          <a:xfrm>
            <a:off x="985813" y="2276872"/>
            <a:ext cx="5778355" cy="3755171"/>
            <a:chOff x="3002037" y="2292568"/>
            <a:chExt cx="5778355" cy="3755171"/>
          </a:xfrm>
        </p:grpSpPr>
        <p:sp>
          <p:nvSpPr>
            <p:cNvPr id="2" name="矩形 1">
              <a:extLst>
                <a:ext uri="{FF2B5EF4-FFF2-40B4-BE49-F238E27FC236}">
                  <a16:creationId xmlns:a16="http://schemas.microsoft.com/office/drawing/2014/main" id="{AB518D61-3D4E-7E4B-82AB-72FACAE49634}"/>
                </a:ext>
              </a:extLst>
            </p:cNvPr>
            <p:cNvSpPr/>
            <p:nvPr/>
          </p:nvSpPr>
          <p:spPr>
            <a:xfrm>
              <a:off x="4586213" y="2292568"/>
              <a:ext cx="673582" cy="369332"/>
            </a:xfrm>
            <a:prstGeom prst="rect">
              <a:avLst/>
            </a:prstGeom>
          </p:spPr>
          <p:txBody>
            <a:bodyPr wrap="none">
              <a:spAutoFit/>
            </a:bodyPr>
            <a:lstStyle/>
            <a:p>
              <a:r>
                <a:rPr lang="en-US" altLang="zh-CN" dirty="0">
                  <a:solidFill>
                    <a:srgbClr val="C00000"/>
                  </a:solidFill>
                  <a:latin typeface="Gill Sans MT" panose="020B0502020104020203" pitchFamily="34" charset="0"/>
                  <a:ea typeface="PingFang SC" panose="020B0400000000000000" pitchFamily="34" charset="-122"/>
                </a:rPr>
                <a:t>Stage</a:t>
              </a:r>
              <a:endParaRPr lang="zh-CN" altLang="en-US" dirty="0">
                <a:solidFill>
                  <a:srgbClr val="C00000"/>
                </a:solidFill>
                <a:latin typeface="Gill Sans MT" panose="020B0502020104020203" pitchFamily="34" charset="0"/>
              </a:endParaRPr>
            </a:p>
          </p:txBody>
        </p:sp>
        <p:sp>
          <p:nvSpPr>
            <p:cNvPr id="3" name="左大括号 2">
              <a:extLst>
                <a:ext uri="{FF2B5EF4-FFF2-40B4-BE49-F238E27FC236}">
                  <a16:creationId xmlns:a16="http://schemas.microsoft.com/office/drawing/2014/main" id="{555D22CC-27C9-DE43-A97E-25BF00E0F23F}"/>
                </a:ext>
              </a:extLst>
            </p:cNvPr>
            <p:cNvSpPr/>
            <p:nvPr/>
          </p:nvSpPr>
          <p:spPr bwMode="auto">
            <a:xfrm rot="5400000">
              <a:off x="4836549" y="1879136"/>
              <a:ext cx="147600" cy="1800000"/>
            </a:xfrm>
            <a:prstGeom prst="leftBrace">
              <a:avLst/>
            </a:prstGeom>
            <a:noFill/>
            <a:ln w="1905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147600 w 147600"/>
                        <a:gd name="connsiteY0" fmla="*/ 1800000 h 1800000"/>
                        <a:gd name="connsiteX1" fmla="*/ 73800 w 147600"/>
                        <a:gd name="connsiteY1" fmla="*/ 1787700 h 1800000"/>
                        <a:gd name="connsiteX2" fmla="*/ 73800 w 147600"/>
                        <a:gd name="connsiteY2" fmla="*/ 1350000 h 1800000"/>
                        <a:gd name="connsiteX3" fmla="*/ 73800 w 147600"/>
                        <a:gd name="connsiteY3" fmla="*/ 912300 h 1800000"/>
                        <a:gd name="connsiteX4" fmla="*/ 0 w 147600"/>
                        <a:gd name="connsiteY4" fmla="*/ 900000 h 1800000"/>
                        <a:gd name="connsiteX5" fmla="*/ 73800 w 147600"/>
                        <a:gd name="connsiteY5" fmla="*/ 887700 h 1800000"/>
                        <a:gd name="connsiteX6" fmla="*/ 73800 w 147600"/>
                        <a:gd name="connsiteY6" fmla="*/ 458754 h 1800000"/>
                        <a:gd name="connsiteX7" fmla="*/ 73800 w 147600"/>
                        <a:gd name="connsiteY7" fmla="*/ 12300 h 1800000"/>
                        <a:gd name="connsiteX8" fmla="*/ 147600 w 147600"/>
                        <a:gd name="connsiteY8" fmla="*/ 0 h 1800000"/>
                        <a:gd name="connsiteX9" fmla="*/ 147600 w 147600"/>
                        <a:gd name="connsiteY9" fmla="*/ 564000 h 1800000"/>
                        <a:gd name="connsiteX10" fmla="*/ 147600 w 147600"/>
                        <a:gd name="connsiteY10" fmla="*/ 1110000 h 1800000"/>
                        <a:gd name="connsiteX11" fmla="*/ 147600 w 147600"/>
                        <a:gd name="connsiteY11" fmla="*/ 1800000 h 1800000"/>
                        <a:gd name="connsiteX0" fmla="*/ 147600 w 147600"/>
                        <a:gd name="connsiteY0" fmla="*/ 1800000 h 1800000"/>
                        <a:gd name="connsiteX1" fmla="*/ 73800 w 147600"/>
                        <a:gd name="connsiteY1" fmla="*/ 1787700 h 1800000"/>
                        <a:gd name="connsiteX2" fmla="*/ 73800 w 147600"/>
                        <a:gd name="connsiteY2" fmla="*/ 1350000 h 1800000"/>
                        <a:gd name="connsiteX3" fmla="*/ 73800 w 147600"/>
                        <a:gd name="connsiteY3" fmla="*/ 912300 h 1800000"/>
                        <a:gd name="connsiteX4" fmla="*/ 0 w 147600"/>
                        <a:gd name="connsiteY4" fmla="*/ 900000 h 1800000"/>
                        <a:gd name="connsiteX5" fmla="*/ 73800 w 147600"/>
                        <a:gd name="connsiteY5" fmla="*/ 887700 h 1800000"/>
                        <a:gd name="connsiteX6" fmla="*/ 73800 w 147600"/>
                        <a:gd name="connsiteY6" fmla="*/ 458754 h 1800000"/>
                        <a:gd name="connsiteX7" fmla="*/ 73800 w 147600"/>
                        <a:gd name="connsiteY7" fmla="*/ 12300 h 1800000"/>
                        <a:gd name="connsiteX8" fmla="*/ 147600 w 1476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00" h="1800000" stroke="0" extrusionOk="0">
                          <a:moveTo>
                            <a:pt x="147600" y="1800000"/>
                          </a:moveTo>
                          <a:cubicBezTo>
                            <a:pt x="107410" y="1799981"/>
                            <a:pt x="72756" y="1794035"/>
                            <a:pt x="73800" y="1787700"/>
                          </a:cubicBezTo>
                          <a:cubicBezTo>
                            <a:pt x="56775" y="1698777"/>
                            <a:pt x="60039" y="1526802"/>
                            <a:pt x="73800" y="1350000"/>
                          </a:cubicBezTo>
                          <a:cubicBezTo>
                            <a:pt x="87561" y="1173198"/>
                            <a:pt x="77111" y="1046615"/>
                            <a:pt x="73800" y="912300"/>
                          </a:cubicBezTo>
                          <a:cubicBezTo>
                            <a:pt x="73397" y="904851"/>
                            <a:pt x="40134" y="895939"/>
                            <a:pt x="0" y="900000"/>
                          </a:cubicBezTo>
                          <a:cubicBezTo>
                            <a:pt x="39698" y="899768"/>
                            <a:pt x="73174" y="893519"/>
                            <a:pt x="73800" y="887700"/>
                          </a:cubicBezTo>
                          <a:cubicBezTo>
                            <a:pt x="63673" y="690602"/>
                            <a:pt x="82794" y="665925"/>
                            <a:pt x="73800" y="458754"/>
                          </a:cubicBezTo>
                          <a:cubicBezTo>
                            <a:pt x="64806" y="251583"/>
                            <a:pt x="74603" y="228108"/>
                            <a:pt x="73800" y="12300"/>
                          </a:cubicBezTo>
                          <a:cubicBezTo>
                            <a:pt x="72779" y="6316"/>
                            <a:pt x="105699" y="4495"/>
                            <a:pt x="147600" y="0"/>
                          </a:cubicBezTo>
                          <a:cubicBezTo>
                            <a:pt x="154627" y="174565"/>
                            <a:pt x="169337" y="305552"/>
                            <a:pt x="147600" y="564000"/>
                          </a:cubicBezTo>
                          <a:cubicBezTo>
                            <a:pt x="125863" y="822448"/>
                            <a:pt x="152246" y="957570"/>
                            <a:pt x="147600" y="1110000"/>
                          </a:cubicBezTo>
                          <a:cubicBezTo>
                            <a:pt x="142954" y="1262430"/>
                            <a:pt x="161846" y="1607080"/>
                            <a:pt x="147600" y="1800000"/>
                          </a:cubicBezTo>
                          <a:close/>
                        </a:path>
                        <a:path w="147600" h="1800000" fill="none" extrusionOk="0">
                          <a:moveTo>
                            <a:pt x="147600" y="1800000"/>
                          </a:moveTo>
                          <a:cubicBezTo>
                            <a:pt x="105847" y="1800719"/>
                            <a:pt x="74769" y="1793302"/>
                            <a:pt x="73800" y="1787700"/>
                          </a:cubicBezTo>
                          <a:cubicBezTo>
                            <a:pt x="62914" y="1674080"/>
                            <a:pt x="76855" y="1564537"/>
                            <a:pt x="73800" y="1350000"/>
                          </a:cubicBezTo>
                          <a:cubicBezTo>
                            <a:pt x="70745" y="1135463"/>
                            <a:pt x="69471" y="1004180"/>
                            <a:pt x="73800" y="912300"/>
                          </a:cubicBezTo>
                          <a:cubicBezTo>
                            <a:pt x="81525" y="908221"/>
                            <a:pt x="39563" y="893344"/>
                            <a:pt x="0" y="900000"/>
                          </a:cubicBezTo>
                          <a:cubicBezTo>
                            <a:pt x="40535" y="900549"/>
                            <a:pt x="73175" y="895375"/>
                            <a:pt x="73800" y="887700"/>
                          </a:cubicBezTo>
                          <a:cubicBezTo>
                            <a:pt x="86068" y="788447"/>
                            <a:pt x="73810" y="640928"/>
                            <a:pt x="73800" y="458754"/>
                          </a:cubicBezTo>
                          <a:cubicBezTo>
                            <a:pt x="73790" y="276580"/>
                            <a:pt x="72194" y="137978"/>
                            <a:pt x="73800" y="12300"/>
                          </a:cubicBezTo>
                          <a:cubicBezTo>
                            <a:pt x="76639" y="-273"/>
                            <a:pt x="106193" y="1420"/>
                            <a:pt x="147600" y="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EAE8F629-20E7-354A-8A4F-84FBB04F522F}"/>
                </a:ext>
              </a:extLst>
            </p:cNvPr>
            <p:cNvPicPr>
              <a:picLocks noChangeAspect="1"/>
            </p:cNvPicPr>
            <p:nvPr/>
          </p:nvPicPr>
          <p:blipFill>
            <a:blip r:embed="rId3"/>
            <a:stretch>
              <a:fillRect/>
            </a:stretch>
          </p:blipFill>
          <p:spPr>
            <a:xfrm>
              <a:off x="3002037" y="2742375"/>
              <a:ext cx="5778355" cy="3305364"/>
            </a:xfrm>
            <a:prstGeom prst="rect">
              <a:avLst/>
            </a:prstGeom>
          </p:spPr>
        </p:pic>
      </p:grpSp>
      <p:pic>
        <p:nvPicPr>
          <p:cNvPr id="6" name="图片 5">
            <a:extLst>
              <a:ext uri="{FF2B5EF4-FFF2-40B4-BE49-F238E27FC236}">
                <a16:creationId xmlns:a16="http://schemas.microsoft.com/office/drawing/2014/main" id="{F5D51582-3CDB-0444-8551-13E6D882A583}"/>
              </a:ext>
            </a:extLst>
          </p:cNvPr>
          <p:cNvPicPr>
            <a:picLocks noChangeAspect="1"/>
          </p:cNvPicPr>
          <p:nvPr/>
        </p:nvPicPr>
        <p:blipFill>
          <a:blip r:embed="rId4"/>
          <a:stretch>
            <a:fillRect/>
          </a:stretch>
        </p:blipFill>
        <p:spPr>
          <a:xfrm>
            <a:off x="8114605" y="3140968"/>
            <a:ext cx="2362200" cy="2082800"/>
          </a:xfrm>
          <a:prstGeom prst="rect">
            <a:avLst/>
          </a:prstGeom>
        </p:spPr>
      </p:pic>
    </p:spTree>
    <p:extLst>
      <p:ext uri="{BB962C8B-B14F-4D97-AF65-F5344CB8AC3E}">
        <p14:creationId xmlns:p14="http://schemas.microsoft.com/office/powerpoint/2010/main" val="33572730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zh-CN" altLang="en-US" b="0" dirty="0"/>
              <a:t>混合并行：</a:t>
            </a:r>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EF7B6A4D-43F6-BC42-8AE0-29D292D8A8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329" y="1162658"/>
            <a:ext cx="8640960" cy="4856598"/>
          </a:xfrm>
          <a:prstGeom prst="rect">
            <a:avLst/>
          </a:prstGeom>
        </p:spPr>
      </p:pic>
      <p:pic>
        <p:nvPicPr>
          <p:cNvPr id="5" name="图片 4">
            <a:extLst>
              <a:ext uri="{FF2B5EF4-FFF2-40B4-BE49-F238E27FC236}">
                <a16:creationId xmlns:a16="http://schemas.microsoft.com/office/drawing/2014/main" id="{5E832B9B-CCB0-DC49-9F1A-875FAB9D5131}"/>
              </a:ext>
            </a:extLst>
          </p:cNvPr>
          <p:cNvPicPr>
            <a:picLocks noChangeAspect="1"/>
          </p:cNvPicPr>
          <p:nvPr/>
        </p:nvPicPr>
        <p:blipFill>
          <a:blip r:embed="rId3"/>
          <a:stretch>
            <a:fillRect/>
          </a:stretch>
        </p:blipFill>
        <p:spPr>
          <a:xfrm>
            <a:off x="9482757" y="2565552"/>
            <a:ext cx="2387600" cy="2095500"/>
          </a:xfrm>
          <a:prstGeom prst="rect">
            <a:avLst/>
          </a:prstGeom>
        </p:spPr>
      </p:pic>
    </p:spTree>
    <p:extLst>
      <p:ext uri="{BB962C8B-B14F-4D97-AF65-F5344CB8AC3E}">
        <p14:creationId xmlns:p14="http://schemas.microsoft.com/office/powerpoint/2010/main" val="5830046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zh-CN" altLang="en-US" b="0" dirty="0"/>
              <a:t>混合并行：</a:t>
            </a:r>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6" name="图片 5">
            <a:extLst>
              <a:ext uri="{FF2B5EF4-FFF2-40B4-BE49-F238E27FC236}">
                <a16:creationId xmlns:a16="http://schemas.microsoft.com/office/drawing/2014/main" id="{341280F1-D857-9243-9DA2-2AE730FE8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749" y="1430674"/>
            <a:ext cx="9371162" cy="4430930"/>
          </a:xfrm>
          <a:prstGeom prst="rect">
            <a:avLst/>
          </a:prstGeom>
        </p:spPr>
      </p:pic>
      <p:pic>
        <p:nvPicPr>
          <p:cNvPr id="7" name="图片 6">
            <a:extLst>
              <a:ext uri="{FF2B5EF4-FFF2-40B4-BE49-F238E27FC236}">
                <a16:creationId xmlns:a16="http://schemas.microsoft.com/office/drawing/2014/main" id="{BEAD8CD7-2393-E64E-96DA-C2A2FD862ADF}"/>
              </a:ext>
            </a:extLst>
          </p:cNvPr>
          <p:cNvPicPr>
            <a:picLocks noChangeAspect="1"/>
          </p:cNvPicPr>
          <p:nvPr/>
        </p:nvPicPr>
        <p:blipFill>
          <a:blip r:embed="rId3"/>
          <a:stretch>
            <a:fillRect/>
          </a:stretch>
        </p:blipFill>
        <p:spPr>
          <a:xfrm>
            <a:off x="9626773" y="2598389"/>
            <a:ext cx="2387600" cy="2095500"/>
          </a:xfrm>
          <a:prstGeom prst="rect">
            <a:avLst/>
          </a:prstGeom>
        </p:spPr>
      </p:pic>
    </p:spTree>
    <p:extLst>
      <p:ext uri="{BB962C8B-B14F-4D97-AF65-F5344CB8AC3E}">
        <p14:creationId xmlns:p14="http://schemas.microsoft.com/office/powerpoint/2010/main" val="19685704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kumimoji="1" lang="zh-CN" altLang="en-US" dirty="0">
                <a:latin typeface="+mj-ea"/>
                <a:cs typeface="Arial" pitchFamily="34" charset="0"/>
              </a:rPr>
              <a:t>大模型训练挑战</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57314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02321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980045" y="4687975"/>
            <a:ext cx="1154162" cy="1405321"/>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激活重计算</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加速优化器</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68797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82228"/>
            <a:chOff x="3039255" y="1988840"/>
            <a:chExt cx="5939446" cy="108222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5607099" y="2794069"/>
              <a:ext cx="923330" cy="276999"/>
            </a:xfrm>
            <a:prstGeom prst="rect">
              <a:avLst/>
            </a:prstGeom>
            <a:noFill/>
          </p:spPr>
          <p:txBody>
            <a:bodyPr wrap="none" lIns="0" tIns="0" rIns="0" bIns="0" rtlCol="0">
              <a:spAutoFit/>
            </a:bodyPr>
            <a:lstStyle/>
            <a:p>
              <a:pPr algn="l"/>
              <a:r>
                <a:rPr lang="zh-CN" altLang="en-US" dirty="0">
                  <a:solidFill>
                    <a:srgbClr val="FFC000"/>
                  </a:solidFill>
                  <a:latin typeface="Microsoft YaHei" panose="020B0503020204020204" pitchFamily="34" charset="-122"/>
                  <a:ea typeface="Microsoft YaHei" panose="020B0503020204020204" pitchFamily="34" charset="-122"/>
                </a:rPr>
                <a:t>模型相关</a:t>
              </a:r>
              <a:endParaRPr lang="en-US" dirty="0" err="1">
                <a:solidFill>
                  <a:srgbClr val="FFC00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FFC000"/>
                  </a:solidFill>
                  <a:latin typeface="Microsoft YaHei" panose="020B0503020204020204" pitchFamily="34" charset="-122"/>
                  <a:ea typeface="Microsoft YaHei" panose="020B0503020204020204" pitchFamily="34" charset="-122"/>
                </a:rPr>
                <a:t>可变因素</a:t>
              </a:r>
              <a:endParaRPr lang="en-US" dirty="0" err="1">
                <a:solidFill>
                  <a:srgbClr val="FFC000"/>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385832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284984"/>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293268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68449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146604126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87B5F51-B02B-4245-9F2C-0825FC00F6F2}"/>
              </a:ext>
            </a:extLst>
          </p:cNvPr>
          <p:cNvPicPr>
            <a:picLocks noChangeAspect="1"/>
          </p:cNvPicPr>
          <p:nvPr/>
        </p:nvPicPr>
        <p:blipFill>
          <a:blip r:embed="rId3"/>
          <a:stretch>
            <a:fillRect/>
          </a:stretch>
        </p:blipFill>
        <p:spPr>
          <a:xfrm>
            <a:off x="1189546" y="260648"/>
            <a:ext cx="9817670" cy="5849341"/>
          </a:xfrm>
          <a:prstGeom prst="rect">
            <a:avLst/>
          </a:prstGeom>
        </p:spPr>
      </p:pic>
    </p:spTree>
    <p:extLst>
      <p:ext uri="{BB962C8B-B14F-4D97-AF65-F5344CB8AC3E}">
        <p14:creationId xmlns:p14="http://schemas.microsoft.com/office/powerpoint/2010/main" val="304773131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latin typeface="Gill Sans MT" panose="020B0502020104020203" pitchFamily="34" charset="0"/>
              </a:rPr>
              <a:t>具体内容</a:t>
            </a:r>
          </a:p>
          <a:p>
            <a:pPr lvl="1"/>
            <a:r>
              <a:rPr lang="zh-CN" altLang="en-US" sz="2000" dirty="0">
                <a:solidFill>
                  <a:srgbClr val="374154"/>
                </a:solidFill>
                <a:latin typeface="Gill Sans MT" panose="020B0502020104020203" pitchFamily="34" charset="0"/>
              </a:rPr>
              <a:t>大模型训练挑战</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框架的分布式</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集群架构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集群通信</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大模型算法</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分布式并行算法</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大模型混合并行</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内存和计算优化</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1360940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22047738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033972" y="404664"/>
            <a:ext cx="10128817" cy="5833448"/>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1D3C3B3-9922-914E-A8FC-FA32EEB2F01C}"/>
              </a:ext>
            </a:extLst>
          </p:cNvPr>
          <p:cNvPicPr>
            <a:picLocks noChangeAspect="1"/>
          </p:cNvPicPr>
          <p:nvPr/>
        </p:nvPicPr>
        <p:blipFill rotWithShape="1">
          <a:blip r:embed="rId2"/>
          <a:srcRect t="11249" b="10000"/>
          <a:stretch/>
        </p:blipFill>
        <p:spPr>
          <a:xfrm>
            <a:off x="1849909" y="1412776"/>
            <a:ext cx="8064896" cy="4536504"/>
          </a:xfrm>
          <a:prstGeom prst="rect">
            <a:avLst/>
          </a:prstGeom>
        </p:spPr>
      </p:pic>
      <p:sp>
        <p:nvSpPr>
          <p:cNvPr id="10" name="标题 1">
            <a:extLst>
              <a:ext uri="{FF2B5EF4-FFF2-40B4-BE49-F238E27FC236}">
                <a16:creationId xmlns:a16="http://schemas.microsoft.com/office/drawing/2014/main" id="{88C6EBFD-667C-7A42-8DA3-7319265EE2E5}"/>
              </a:ext>
            </a:extLst>
          </p:cNvPr>
          <p:cNvSpPr>
            <a:spLocks noGrp="1"/>
          </p:cNvSpPr>
          <p:nvPr>
            <p:ph type="title"/>
          </p:nvPr>
        </p:nvSpPr>
        <p:spPr>
          <a:xfrm>
            <a:off x="623635" y="548680"/>
            <a:ext cx="10963473" cy="589190"/>
          </a:xfrm>
        </p:spPr>
        <p:txBody>
          <a:bodyPr/>
          <a:lstStyle/>
          <a:p>
            <a:r>
              <a:rPr lang="en-US" altLang="zh-CN" dirty="0">
                <a:solidFill>
                  <a:srgbClr val="C00000"/>
                </a:solidFill>
                <a:latin typeface="Futura Medium" panose="020B0602020204020303" pitchFamily="34" charset="-79"/>
                <a:ea typeface="+mj-ea"/>
                <a:cs typeface="Futura Medium" panose="020B0602020204020303" pitchFamily="34" charset="-79"/>
              </a:rPr>
              <a:t>AI</a:t>
            </a:r>
            <a:r>
              <a:rPr lang="zh-CN" altLang="en-US" dirty="0">
                <a:solidFill>
                  <a:srgbClr val="C00000"/>
                </a:solidFill>
                <a:latin typeface="Futura Medium" panose="020B0602020204020303" pitchFamily="34" charset="-79"/>
                <a:ea typeface="+mj-ea"/>
                <a:cs typeface="Futura Medium" panose="020B0602020204020303" pitchFamily="34" charset="-79"/>
              </a:rPr>
              <a:t> 集群</a:t>
            </a:r>
            <a:endParaRPr lang="zh-CN" altLang="en-US" sz="2800" dirty="0">
              <a:solidFill>
                <a:srgbClr val="C00000"/>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24315799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C3D3B28-1A86-C743-AA34-9FFD5B56916B}"/>
              </a:ext>
            </a:extLst>
          </p:cNvPr>
          <p:cNvPicPr>
            <a:picLocks noChangeAspect="1"/>
          </p:cNvPicPr>
          <p:nvPr/>
        </p:nvPicPr>
        <p:blipFill>
          <a:blip r:embed="rId2"/>
          <a:stretch>
            <a:fillRect/>
          </a:stretch>
        </p:blipFill>
        <p:spPr>
          <a:xfrm>
            <a:off x="1106165" y="476672"/>
            <a:ext cx="9984432" cy="5616243"/>
          </a:xfrm>
          <a:prstGeom prst="rect">
            <a:avLst/>
          </a:prstGeom>
        </p:spPr>
      </p:pic>
    </p:spTree>
    <p:extLst>
      <p:ext uri="{BB962C8B-B14F-4D97-AF65-F5344CB8AC3E}">
        <p14:creationId xmlns:p14="http://schemas.microsoft.com/office/powerpoint/2010/main" val="9650716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A91A43-1399-234E-91E6-32171359E8F2}"/>
              </a:ext>
            </a:extLst>
          </p:cNvPr>
          <p:cNvPicPr>
            <a:picLocks noChangeAspect="1"/>
          </p:cNvPicPr>
          <p:nvPr/>
        </p:nvPicPr>
        <p:blipFill rotWithShape="1">
          <a:blip r:embed="rId2"/>
          <a:srcRect t="8503" b="5266"/>
          <a:stretch/>
        </p:blipFill>
        <p:spPr>
          <a:xfrm>
            <a:off x="1256603" y="656692"/>
            <a:ext cx="9683555" cy="5544616"/>
          </a:xfrm>
          <a:prstGeom prst="rect">
            <a:avLst/>
          </a:prstGeom>
        </p:spPr>
      </p:pic>
    </p:spTree>
    <p:extLst>
      <p:ext uri="{BB962C8B-B14F-4D97-AF65-F5344CB8AC3E}">
        <p14:creationId xmlns:p14="http://schemas.microsoft.com/office/powerpoint/2010/main" val="19498808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3AF72F-A7E7-9342-A1F8-F72ED0CF8292}"/>
              </a:ext>
            </a:extLst>
          </p:cNvPr>
          <p:cNvPicPr>
            <a:picLocks noChangeAspect="1"/>
          </p:cNvPicPr>
          <p:nvPr/>
        </p:nvPicPr>
        <p:blipFill rotWithShape="1">
          <a:blip r:embed="rId2"/>
          <a:srcRect t="10132" b="8885"/>
          <a:stretch/>
        </p:blipFill>
        <p:spPr>
          <a:xfrm>
            <a:off x="1071668" y="548680"/>
            <a:ext cx="10053425" cy="5400600"/>
          </a:xfrm>
          <a:prstGeom prst="rect">
            <a:avLst/>
          </a:prstGeom>
        </p:spPr>
      </p:pic>
    </p:spTree>
    <p:extLst>
      <p:ext uri="{BB962C8B-B14F-4D97-AF65-F5344CB8AC3E}">
        <p14:creationId xmlns:p14="http://schemas.microsoft.com/office/powerpoint/2010/main" val="121097109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20510</TotalTime>
  <Words>1242</Words>
  <Application>Microsoft Macintosh PowerPoint</Application>
  <PresentationFormat>自定义</PresentationFormat>
  <Paragraphs>171</Paragraphs>
  <Slides>31</Slides>
  <Notes>11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31</vt:i4>
      </vt:variant>
    </vt:vector>
  </HeadingPairs>
  <TitlesOfParts>
    <vt:vector size="53"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分布式训练系列</vt:lpstr>
      <vt:lpstr>PowerPoint 演示文稿</vt:lpstr>
      <vt:lpstr>PowerPoint 演示文稿</vt:lpstr>
      <vt:lpstr>深度学习迎来大模型（Foundation Models）</vt:lpstr>
      <vt:lpstr>PowerPoint 演示文稿</vt:lpstr>
      <vt:lpstr>AI 集群</vt:lpstr>
      <vt:lpstr>PowerPoint 演示文稿</vt:lpstr>
      <vt:lpstr>PowerPoint 演示文稿</vt:lpstr>
      <vt:lpstr>PowerPoint 演示文稿</vt:lpstr>
      <vt:lpstr>加速比</vt:lpstr>
      <vt:lpstr>通讯硬件</vt:lpstr>
      <vt:lpstr>通讯硬件</vt:lpstr>
      <vt:lpstr>通信软件：提供集合通信</vt:lpstr>
      <vt:lpstr>深度学习迎来大模型（Foundation Models）</vt:lpstr>
      <vt:lpstr>Transformer 取代RNN、CNN进入大模型时代</vt:lpstr>
      <vt:lpstr>MoE 稀疏混合专家结构模型参数量进一步突破</vt:lpstr>
      <vt:lpstr>深度学习迎来大模型（Foundation Models）</vt:lpstr>
      <vt:lpstr>分布式训练系统</vt:lpstr>
      <vt:lpstr>分布式训练系统</vt:lpstr>
      <vt:lpstr>PowerPoint 演示文稿</vt:lpstr>
      <vt:lpstr>大模型训练挑战</vt:lpstr>
      <vt:lpstr>大模型训练挑战</vt:lpstr>
      <vt:lpstr>大模型训练挑战</vt:lpstr>
      <vt:lpstr>PowerPoint 演示文稿</vt:lpstr>
      <vt:lpstr>PowerPoint 演示文稿</vt:lpstr>
      <vt:lpstr>PowerPoint 演示文稿</vt:lpstr>
      <vt:lpstr>混合并行：DLRM 推荐大模型</vt:lpstr>
      <vt:lpstr>混合并行：Megatron-LM 语言大模型</vt:lpstr>
      <vt:lpstr>大模型训练挑战</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3203</cp:revision>
  <dcterms:created xsi:type="dcterms:W3CDTF">2015-01-14T10:38:57Z</dcterms:created>
  <dcterms:modified xsi:type="dcterms:W3CDTF">2022-11-07T04:47:59Z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